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1" r:id="rId1"/>
  </p:sldMasterIdLst>
  <p:notesMasterIdLst>
    <p:notesMasterId r:id="rId40"/>
  </p:notesMasterIdLst>
  <p:sldIdLst>
    <p:sldId id="293" r:id="rId2"/>
    <p:sldId id="288" r:id="rId3"/>
    <p:sldId id="289" r:id="rId4"/>
    <p:sldId id="290" r:id="rId5"/>
    <p:sldId id="291" r:id="rId6"/>
    <p:sldId id="292" r:id="rId7"/>
    <p:sldId id="256" r:id="rId8"/>
    <p:sldId id="303" r:id="rId9"/>
    <p:sldId id="301" r:id="rId10"/>
    <p:sldId id="302" r:id="rId11"/>
    <p:sldId id="296" r:id="rId12"/>
    <p:sldId id="297" r:id="rId13"/>
    <p:sldId id="298" r:id="rId14"/>
    <p:sldId id="299" r:id="rId15"/>
    <p:sldId id="300" r:id="rId16"/>
    <p:sldId id="260" r:id="rId17"/>
    <p:sldId id="281" r:id="rId18"/>
    <p:sldId id="276" r:id="rId19"/>
    <p:sldId id="286" r:id="rId20"/>
    <p:sldId id="287" r:id="rId21"/>
    <p:sldId id="262" r:id="rId22"/>
    <p:sldId id="266" r:id="rId23"/>
    <p:sldId id="282" r:id="rId24"/>
    <p:sldId id="268" r:id="rId25"/>
    <p:sldId id="274" r:id="rId26"/>
    <p:sldId id="279" r:id="rId27"/>
    <p:sldId id="269" r:id="rId28"/>
    <p:sldId id="270" r:id="rId29"/>
    <p:sldId id="267" r:id="rId30"/>
    <p:sldId id="283" r:id="rId31"/>
    <p:sldId id="272" r:id="rId32"/>
    <p:sldId id="273" r:id="rId33"/>
    <p:sldId id="275" r:id="rId34"/>
    <p:sldId id="278" r:id="rId35"/>
    <p:sldId id="280" r:id="rId36"/>
    <p:sldId id="284" r:id="rId37"/>
    <p:sldId id="285" r:id="rId38"/>
    <p:sldId id="304" r:id="rId3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71"/>
    <p:restoredTop sz="94580"/>
  </p:normalViewPr>
  <p:slideViewPr>
    <p:cSldViewPr snapToGrid="0">
      <p:cViewPr varScale="1">
        <p:scale>
          <a:sx n="60" d="100"/>
          <a:sy n="60" d="100"/>
        </p:scale>
        <p:origin x="200" y="13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100A3-69FF-7142-A2B9-DF85D88C49AF}" type="datetimeFigureOut">
              <a:rPr lang="ru-RU" smtClean="0"/>
              <a:t>25.11.18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3A28B5-9535-A44A-B266-C4ED67B32D98}" type="slidenum">
              <a:rPr lang="ru-RU" smtClean="0"/>
              <a:t>‹#›</a:t>
            </a:fld>
            <a:endParaRPr lang="ru-RU"/>
          </a:p>
        </p:txBody>
      </p:sp>
    </p:spTree>
    <p:extLst>
      <p:ext uri="{BB962C8B-B14F-4D97-AF65-F5344CB8AC3E}">
        <p14:creationId xmlns:p14="http://schemas.microsoft.com/office/powerpoint/2010/main" val="1775692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DBEBE33-4BE1-45C2-94F9-35DB1C79E9C2}" type="datetimeFigureOut">
              <a:rPr lang="ru-RU" smtClean="0"/>
              <a:t>25.11.18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56656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DBEBE33-4BE1-45C2-94F9-35DB1C79E9C2}" type="datetimeFigureOut">
              <a:rPr lang="ru-RU" smtClean="0"/>
              <a:t>25.11.18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1241233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DBEBE33-4BE1-45C2-94F9-35DB1C79E9C2}" type="datetimeFigureOut">
              <a:rPr lang="ru-RU" smtClean="0"/>
              <a:t>25.11.18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267583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BEBE33-4BE1-45C2-94F9-35DB1C79E9C2}" type="datetimeFigureOut">
              <a:rPr lang="ru-RU" smtClean="0"/>
              <a:t>25.11.18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3707518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DBEBE33-4BE1-45C2-94F9-35DB1C79E9C2}" type="datetimeFigureOut">
              <a:rPr lang="ru-RU" smtClean="0"/>
              <a:t>25.11.18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11864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fld id="{ADBEBE33-4BE1-45C2-94F9-35DB1C79E9C2}" type="datetimeFigureOut">
              <a:rPr lang="ru-RU" smtClean="0"/>
              <a:t>25.11.18</a:t>
            </a:fld>
            <a:endParaRPr lang="ru-RU"/>
          </a:p>
        </p:txBody>
      </p:sp>
      <p:sp>
        <p:nvSpPr>
          <p:cNvPr id="9" name="Footer Placeholder 8"/>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3491823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Date Placeholder 1"/>
          <p:cNvSpPr>
            <a:spLocks noGrp="1"/>
          </p:cNvSpPr>
          <p:nvPr>
            <p:ph type="dt" sz="half" idx="10"/>
          </p:nvPr>
        </p:nvSpPr>
        <p:spPr/>
        <p:txBody>
          <a:bodyPr/>
          <a:lstStyle/>
          <a:p>
            <a:fld id="{ADBEBE33-4BE1-45C2-94F9-35DB1C79E9C2}" type="datetimeFigureOut">
              <a:rPr lang="ru-RU" smtClean="0"/>
              <a:t>25.11.18</a:t>
            </a:fld>
            <a:endParaRPr lang="ru-RU"/>
          </a:p>
        </p:txBody>
      </p:sp>
      <p:sp>
        <p:nvSpPr>
          <p:cNvPr id="11" name="Footer Placeholder 10"/>
          <p:cNvSpPr>
            <a:spLocks noGrp="1"/>
          </p:cNvSpPr>
          <p:nvPr>
            <p:ph type="ftr" sz="quarter" idx="11"/>
          </p:nvPr>
        </p:nvSpPr>
        <p:spPr/>
        <p:txBody>
          <a:bodyPr/>
          <a:lstStyle/>
          <a:p>
            <a:endParaRPr lang="ru-RU"/>
          </a:p>
        </p:txBody>
      </p:sp>
      <p:sp>
        <p:nvSpPr>
          <p:cNvPr id="12" name="Slide Number Placeholder 11"/>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42810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2" name="Date Placeholder 1"/>
          <p:cNvSpPr>
            <a:spLocks noGrp="1"/>
          </p:cNvSpPr>
          <p:nvPr>
            <p:ph type="dt" sz="half" idx="10"/>
          </p:nvPr>
        </p:nvSpPr>
        <p:spPr/>
        <p:txBody>
          <a:bodyPr/>
          <a:lstStyle/>
          <a:p>
            <a:fld id="{ADBEBE33-4BE1-45C2-94F9-35DB1C79E9C2}" type="datetimeFigureOut">
              <a:rPr lang="ru-RU" smtClean="0"/>
              <a:t>25.11.18</a:t>
            </a:fld>
            <a:endParaRPr lang="ru-RU"/>
          </a:p>
        </p:txBody>
      </p:sp>
      <p:sp>
        <p:nvSpPr>
          <p:cNvPr id="7" name="Footer Placeholder 6"/>
          <p:cNvSpPr>
            <a:spLocks noGrp="1"/>
          </p:cNvSpPr>
          <p:nvPr>
            <p:ph type="ftr" sz="quarter" idx="11"/>
          </p:nvPr>
        </p:nvSpPr>
        <p:spPr/>
        <p:txBody>
          <a:bodyPr/>
          <a:lstStyle/>
          <a:p>
            <a:endParaRPr lang="ru-RU"/>
          </a:p>
        </p:txBody>
      </p:sp>
      <p:sp>
        <p:nvSpPr>
          <p:cNvPr id="8" name="Slide Number Placeholder 7"/>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3006394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DBEBE33-4BE1-45C2-94F9-35DB1C79E9C2}" type="datetimeFigureOut">
              <a:rPr lang="ru-RU" smtClean="0"/>
              <a:t>25.11.18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4117151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smtClean="0"/>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ADBEBE33-4BE1-45C2-94F9-35DB1C79E9C2}" type="datetimeFigureOut">
              <a:rPr lang="ru-RU" smtClean="0"/>
              <a:t>25.11.18</a:t>
            </a:fld>
            <a:endParaRPr lang="ru-RU"/>
          </a:p>
        </p:txBody>
      </p:sp>
      <p:sp>
        <p:nvSpPr>
          <p:cNvPr id="9" name="Footer Placeholder 8"/>
          <p:cNvSpPr>
            <a:spLocks noGrp="1"/>
          </p:cNvSpPr>
          <p:nvPr>
            <p:ph type="ftr" sz="quarter" idx="11"/>
          </p:nvPr>
        </p:nvSpPr>
        <p:spPr/>
        <p:txBody>
          <a:bodyPr/>
          <a:lstStyle/>
          <a:p>
            <a:endParaRPr lang="ru-RU"/>
          </a:p>
        </p:txBody>
      </p:sp>
      <p:sp>
        <p:nvSpPr>
          <p:cNvPr id="10" name="Slide Number Placeholder 9"/>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2870692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ADBEBE33-4BE1-45C2-94F9-35DB1C79E9C2}" type="datetimeFigureOut">
              <a:rPr lang="ru-RU" smtClean="0"/>
              <a:t>25.11.18</a:t>
            </a:fld>
            <a:endParaRPr lang="ru-RU"/>
          </a:p>
        </p:txBody>
      </p:sp>
      <p:sp>
        <p:nvSpPr>
          <p:cNvPr id="9" name="Footer Placeholder 8"/>
          <p:cNvSpPr>
            <a:spLocks noGrp="1"/>
          </p:cNvSpPr>
          <p:nvPr>
            <p:ph type="ftr" sz="quarter" idx="11"/>
          </p:nvPr>
        </p:nvSpPr>
        <p:spPr>
          <a:xfrm>
            <a:off x="3499101" y="6356350"/>
            <a:ext cx="5911517" cy="365125"/>
          </a:xfrm>
        </p:spPr>
        <p:txBody>
          <a:bodyPr/>
          <a:lstStyle/>
          <a:p>
            <a:endParaRPr lang="ru-RU"/>
          </a:p>
        </p:txBody>
      </p:sp>
      <p:sp>
        <p:nvSpPr>
          <p:cNvPr id="10" name="Slide Number Placeholder 9"/>
          <p:cNvSpPr>
            <a:spLocks noGrp="1"/>
          </p:cNvSpPr>
          <p:nvPr>
            <p:ph type="sldNum" sz="quarter" idx="12"/>
          </p:nvPr>
        </p:nvSpPr>
        <p:spPr/>
        <p:txBody>
          <a:bodyPr/>
          <a:lstStyle/>
          <a:p>
            <a:fld id="{C9E0D053-C1FB-4856-BAE0-B1E524D5A7AF}" type="slidenum">
              <a:rPr lang="ru-RU" smtClean="0"/>
              <a:t>‹#›</a:t>
            </a:fld>
            <a:endParaRPr lang="ru-RU"/>
          </a:p>
        </p:txBody>
      </p:sp>
    </p:spTree>
    <p:extLst>
      <p:ext uri="{BB962C8B-B14F-4D97-AF65-F5344CB8AC3E}">
        <p14:creationId xmlns:p14="http://schemas.microsoft.com/office/powerpoint/2010/main" val="52589455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ADBEBE33-4BE1-45C2-94F9-35DB1C79E9C2}" type="datetimeFigureOut">
              <a:rPr lang="ru-RU" smtClean="0"/>
              <a:t>25.11.18</a:t>
            </a:fld>
            <a:endParaRPr lang="ru-RU"/>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C9E0D053-C1FB-4856-BAE0-B1E524D5A7AF}" type="slidenum">
              <a:rPr lang="ru-RU" smtClean="0"/>
              <a:t>‹#›</a:t>
            </a:fld>
            <a:endParaRPr lang="ru-RU"/>
          </a:p>
        </p:txBody>
      </p:sp>
    </p:spTree>
    <p:extLst>
      <p:ext uri="{BB962C8B-B14F-4D97-AF65-F5344CB8AC3E}">
        <p14:creationId xmlns:p14="http://schemas.microsoft.com/office/powerpoint/2010/main" val="1193870912"/>
      </p:ext>
    </p:extLst>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69848" y="1460488"/>
            <a:ext cx="7315200" cy="1784994"/>
          </a:xfrm>
        </p:spPr>
        <p:txBody>
          <a:bodyPr>
            <a:noAutofit/>
          </a:bodyPr>
          <a:lstStyle/>
          <a:p>
            <a:r>
              <a:rPr lang="ru-RU" sz="3600" dirty="0" smtClean="0"/>
              <a:t>Насилие в семье.</a:t>
            </a:r>
            <a:br>
              <a:rPr lang="ru-RU" sz="3600" dirty="0" smtClean="0"/>
            </a:br>
            <a:r>
              <a:rPr lang="ru-RU" sz="3600" dirty="0" smtClean="0"/>
              <a:t>Общая информация.</a:t>
            </a:r>
            <a:br>
              <a:rPr lang="ru-RU" sz="3600" dirty="0" smtClean="0"/>
            </a:br>
            <a:r>
              <a:rPr lang="ru-RU" sz="3600" dirty="0" smtClean="0"/>
              <a:t>Международные стандарты.</a:t>
            </a:r>
            <a:br>
              <a:rPr lang="ru-RU" sz="3600" dirty="0" smtClean="0"/>
            </a:br>
            <a:endParaRPr lang="ru-RU" sz="3600" dirty="0"/>
          </a:p>
        </p:txBody>
      </p:sp>
      <p:sp>
        <p:nvSpPr>
          <p:cNvPr id="3" name="Подзаголовок 2"/>
          <p:cNvSpPr>
            <a:spLocks noGrp="1"/>
          </p:cNvSpPr>
          <p:nvPr>
            <p:ph type="subTitle" idx="1"/>
          </p:nvPr>
        </p:nvSpPr>
        <p:spPr>
          <a:xfrm>
            <a:off x="1069848" y="3968496"/>
            <a:ext cx="7315200" cy="2134591"/>
          </a:xfrm>
        </p:spPr>
        <p:txBody>
          <a:bodyPr>
            <a:normAutofit/>
          </a:bodyPr>
          <a:lstStyle/>
          <a:p>
            <a:r>
              <a:rPr lang="ru-RU" dirty="0" smtClean="0"/>
              <a:t>Валентина Фролова</a:t>
            </a:r>
          </a:p>
          <a:p>
            <a:r>
              <a:rPr lang="ru-RU" dirty="0"/>
              <a:t>а</a:t>
            </a:r>
            <a:r>
              <a:rPr lang="ru-RU" dirty="0" smtClean="0"/>
              <a:t>двокат</a:t>
            </a:r>
          </a:p>
          <a:p>
            <a:endParaRPr lang="ru-RU" dirty="0" smtClean="0"/>
          </a:p>
          <a:p>
            <a:r>
              <a:rPr lang="ru-RU" dirty="0" smtClean="0"/>
              <a:t>Санкт-Петербург, 3 декабря 2018 года</a:t>
            </a:r>
            <a:endParaRPr lang="ru-RU" dirty="0"/>
          </a:p>
        </p:txBody>
      </p:sp>
    </p:spTree>
    <p:extLst>
      <p:ext uri="{BB962C8B-B14F-4D97-AF65-F5344CB8AC3E}">
        <p14:creationId xmlns:p14="http://schemas.microsoft.com/office/powerpoint/2010/main" val="85514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Обязательства властей в области защиты от насилия в семье</a:t>
            </a:r>
            <a:br>
              <a:rPr lang="ru-RU" dirty="0" smtClean="0"/>
            </a:br>
            <a:endParaRPr lang="ru-RU" dirty="0"/>
          </a:p>
        </p:txBody>
      </p:sp>
      <p:sp>
        <p:nvSpPr>
          <p:cNvPr id="3" name="Объект 2"/>
          <p:cNvSpPr>
            <a:spLocks noGrp="1"/>
          </p:cNvSpPr>
          <p:nvPr>
            <p:ph idx="1"/>
          </p:nvPr>
        </p:nvSpPr>
        <p:spPr/>
        <p:txBody>
          <a:bodyPr>
            <a:normAutofit/>
          </a:bodyPr>
          <a:lstStyle/>
          <a:p>
            <a:r>
              <a:rPr lang="ru-RU" sz="2800" dirty="0" smtClean="0"/>
              <a:t>Профилактика актов насилия</a:t>
            </a:r>
          </a:p>
          <a:p>
            <a:r>
              <a:rPr lang="ru-RU" sz="2800" dirty="0" smtClean="0"/>
              <a:t>Преследование за совершение актов насилия</a:t>
            </a:r>
          </a:p>
          <a:p>
            <a:r>
              <a:rPr lang="ru-RU" sz="2800" dirty="0" smtClean="0"/>
              <a:t>Наказание виновного</a:t>
            </a:r>
          </a:p>
          <a:p>
            <a:r>
              <a:rPr lang="ru-RU" sz="2800" dirty="0" smtClean="0"/>
              <a:t>Защита пострадавших от насилия</a:t>
            </a:r>
          </a:p>
          <a:p>
            <a:r>
              <a:rPr lang="ru-RU" sz="2800" dirty="0" smtClean="0"/>
              <a:t>Обеспечение компенсации пострадавшим</a:t>
            </a:r>
            <a:endParaRPr lang="ru-RU" sz="2800" dirty="0"/>
          </a:p>
        </p:txBody>
      </p:sp>
    </p:spTree>
    <p:extLst>
      <p:ext uri="{BB962C8B-B14F-4D97-AF65-F5344CB8AC3E}">
        <p14:creationId xmlns:p14="http://schemas.microsoft.com/office/powerpoint/2010/main" val="1456667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047329" cy="4601183"/>
          </a:xfrm>
        </p:spPr>
        <p:txBody>
          <a:bodyPr/>
          <a:lstStyle/>
          <a:p>
            <a:r>
              <a:rPr lang="ru-RU" dirty="0" smtClean="0"/>
              <a:t>КЛДЖ</a:t>
            </a:r>
            <a:br>
              <a:rPr lang="ru-RU" dirty="0" smtClean="0"/>
            </a:br>
            <a:r>
              <a:rPr lang="ru-RU" dirty="0" smtClean="0"/>
              <a:t>Рекомендации для России</a:t>
            </a:r>
            <a:br>
              <a:rPr lang="ru-RU" dirty="0" smtClean="0"/>
            </a:br>
            <a:r>
              <a:rPr lang="ru-RU" dirty="0" smtClean="0"/>
              <a:t>(2015)</a:t>
            </a:r>
            <a:endParaRPr lang="ru-RU" dirty="0"/>
          </a:p>
        </p:txBody>
      </p:sp>
      <p:sp>
        <p:nvSpPr>
          <p:cNvPr id="3" name="Объект 2"/>
          <p:cNvSpPr>
            <a:spLocks noGrp="1"/>
          </p:cNvSpPr>
          <p:nvPr>
            <p:ph idx="1"/>
          </p:nvPr>
        </p:nvSpPr>
        <p:spPr/>
        <p:txBody>
          <a:bodyPr>
            <a:normAutofit fontScale="92500" lnSpcReduction="20000"/>
          </a:bodyPr>
          <a:lstStyle/>
          <a:p>
            <a:pPr>
              <a:buNone/>
            </a:pPr>
            <a:r>
              <a:rPr lang="ru-RU" dirty="0"/>
              <a:t>(а</a:t>
            </a:r>
            <a:r>
              <a:rPr lang="ru-RU" b="1" dirty="0"/>
              <a:t>) принять всеобъемлющее законодательство по предотвращению и борьбе с насилием в отношении женщин</a:t>
            </a:r>
            <a:r>
              <a:rPr lang="ru-RU" dirty="0"/>
              <a:t>, включая бытовое насилие, ввести </a:t>
            </a:r>
            <a:r>
              <a:rPr lang="ru-RU" dirty="0" err="1"/>
              <a:t>ex</a:t>
            </a:r>
            <a:r>
              <a:rPr lang="ru-RU" dirty="0"/>
              <a:t> </a:t>
            </a:r>
            <a:r>
              <a:rPr lang="ru-RU" dirty="0" err="1"/>
              <a:t>officio</a:t>
            </a:r>
            <a:r>
              <a:rPr lang="ru-RU" dirty="0"/>
              <a:t> преследование бытового и сексуального насилия и обеспечить, чтобы женщины и девочки, ставшие жертвами насилия, имели доступ к средствам правовой защиты и чтобы виновные преследовались и наказывались надлежащим образом;</a:t>
            </a:r>
          </a:p>
          <a:p>
            <a:pPr>
              <a:buNone/>
            </a:pPr>
            <a:r>
              <a:rPr lang="ru-RU" dirty="0"/>
              <a:t>(б) </a:t>
            </a:r>
            <a:r>
              <a:rPr lang="ru-RU" b="1" dirty="0"/>
              <a:t>Обеспечить обязательную подготовку </a:t>
            </a:r>
            <a:r>
              <a:rPr lang="ru-RU" dirty="0"/>
              <a:t>судей, прокуроров, полиции и других правоохранительных органов по вопросам строгого применения уголовно-правовых норм, касающихся насилия в отношении женщин и гендерно-чувствительных процедур при решении проблем женщин, ставших жертвами насилия;</a:t>
            </a:r>
          </a:p>
          <a:p>
            <a:pPr>
              <a:buNone/>
            </a:pPr>
            <a:r>
              <a:rPr lang="ru-RU" dirty="0"/>
              <a:t>(в) </a:t>
            </a:r>
            <a:r>
              <a:rPr lang="ru-RU" b="1" dirty="0"/>
              <a:t>Предоставлять надлежащую помощь и защиту </a:t>
            </a:r>
            <a:r>
              <a:rPr lang="ru-RU" b="1" dirty="0" smtClean="0"/>
              <a:t>женщинам-жертвам </a:t>
            </a:r>
            <a:r>
              <a:rPr lang="ru-RU" b="1" dirty="0"/>
              <a:t>насилия</a:t>
            </a:r>
            <a:r>
              <a:rPr lang="ru-RU" dirty="0"/>
              <a:t>, включая сексуальное насилие, путем создания приютов, как в городских, так и сельских районах, и активизировать сотрудничество с неправительственными организациями, оказывающими помощь жертвам; и</a:t>
            </a:r>
          </a:p>
          <a:p>
            <a:pPr>
              <a:buNone/>
            </a:pPr>
            <a:r>
              <a:rPr lang="ru-RU" dirty="0"/>
              <a:t>(г) </a:t>
            </a:r>
            <a:r>
              <a:rPr lang="ru-RU" b="1" dirty="0"/>
              <a:t>Собирать статистические данные </a:t>
            </a:r>
            <a:r>
              <a:rPr lang="ru-RU" dirty="0"/>
              <a:t>о бытовом и сексуальном насилии с разбивкой по полу, возрасту, национальности и отношения между жертвой и преступником.</a:t>
            </a:r>
          </a:p>
          <a:p>
            <a:endParaRPr lang="ru-RU" dirty="0"/>
          </a:p>
        </p:txBody>
      </p:sp>
    </p:spTree>
    <p:extLst>
      <p:ext uri="{BB962C8B-B14F-4D97-AF65-F5344CB8AC3E}">
        <p14:creationId xmlns:p14="http://schemas.microsoft.com/office/powerpoint/2010/main" val="1869130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106969" cy="4601183"/>
          </a:xfrm>
        </p:spPr>
        <p:txBody>
          <a:bodyPr>
            <a:normAutofit/>
          </a:bodyPr>
          <a:lstStyle/>
          <a:p>
            <a:r>
              <a:rPr lang="ru-RU" sz="3400" dirty="0" smtClean="0"/>
              <a:t>КЛДЖ</a:t>
            </a:r>
            <a:br>
              <a:rPr lang="ru-RU" sz="3400" dirty="0" smtClean="0"/>
            </a:br>
            <a:r>
              <a:rPr lang="ru-RU" sz="3400" dirty="0" smtClean="0"/>
              <a:t>мнения по индивидуальной жалобе</a:t>
            </a:r>
            <a:br>
              <a:rPr lang="ru-RU" sz="3400" dirty="0" smtClean="0"/>
            </a:br>
            <a:r>
              <a:rPr lang="ru-RU" sz="3400" dirty="0" smtClean="0"/>
              <a:t>О.Г. против России</a:t>
            </a:r>
            <a:br>
              <a:rPr lang="ru-RU" sz="3400" dirty="0" smtClean="0"/>
            </a:br>
            <a:r>
              <a:rPr lang="ru-RU" sz="3400" dirty="0"/>
              <a:t/>
            </a:r>
            <a:br>
              <a:rPr lang="ru-RU" sz="3400" dirty="0"/>
            </a:br>
            <a:r>
              <a:rPr lang="ru-RU" sz="3400" dirty="0" smtClean="0"/>
              <a:t>(рекомендации)</a:t>
            </a:r>
            <a:endParaRPr lang="ru-RU" sz="3400" dirty="0"/>
          </a:p>
        </p:txBody>
      </p:sp>
      <p:sp>
        <p:nvSpPr>
          <p:cNvPr id="3" name="Объект 2"/>
          <p:cNvSpPr>
            <a:spLocks noGrp="1"/>
          </p:cNvSpPr>
          <p:nvPr>
            <p:ph idx="1"/>
          </p:nvPr>
        </p:nvSpPr>
        <p:spPr/>
        <p:txBody>
          <a:bodyPr>
            <a:normAutofit fontScale="85000" lnSpcReduction="10000"/>
          </a:bodyPr>
          <a:lstStyle/>
          <a:p>
            <a:r>
              <a:rPr lang="ru-RU" b="1" dirty="0" err="1"/>
              <a:t>i</a:t>
            </a:r>
            <a:r>
              <a:rPr lang="ru-RU" b="1" dirty="0"/>
              <a:t>) принять всеобъемлющее законодательство </a:t>
            </a:r>
            <a:r>
              <a:rPr lang="ru-RU" dirty="0"/>
              <a:t>для предотвращения и пресечения насилия в отношении женщин, включая семейно-бытовое </a:t>
            </a:r>
            <a:r>
              <a:rPr lang="ru-RU" dirty="0" smtClean="0"/>
              <a:t>насилие</a:t>
            </a:r>
            <a:r>
              <a:rPr lang="ru-RU" dirty="0"/>
              <a:t>, предусмотреть преследование </a:t>
            </a:r>
            <a:r>
              <a:rPr lang="ru-RU" dirty="0" err="1"/>
              <a:t>ex</a:t>
            </a:r>
            <a:r>
              <a:rPr lang="ru-RU" dirty="0"/>
              <a:t> </a:t>
            </a:r>
            <a:r>
              <a:rPr lang="ru-RU" dirty="0" err="1"/>
              <a:t>officio</a:t>
            </a:r>
            <a:r>
              <a:rPr lang="ru-RU" dirty="0"/>
              <a:t> за семейно-бытовое и </a:t>
            </a:r>
            <a:r>
              <a:rPr lang="ru-RU" dirty="0" smtClean="0"/>
              <a:t>сексуальное </a:t>
            </a:r>
            <a:r>
              <a:rPr lang="ru-RU" dirty="0"/>
              <a:t>насилие и гарантировать женщинам и девочкам, ставшим жертвами насилия, незамедлительный доступ к средствам возмещения ущерба и </a:t>
            </a:r>
            <a:r>
              <a:rPr lang="ru-RU" dirty="0" smtClean="0"/>
              <a:t>защиты</a:t>
            </a:r>
            <a:r>
              <a:rPr lang="ru-RU" dirty="0"/>
              <a:t>, а также привлечение виновных лиц к судебной ответственности и наказание их надлежащим образом; </a:t>
            </a:r>
          </a:p>
          <a:p>
            <a:r>
              <a:rPr lang="ru-RU" b="1" dirty="0" err="1"/>
              <a:t>ii</a:t>
            </a:r>
            <a:r>
              <a:rPr lang="ru-RU" b="1" dirty="0"/>
              <a:t>) восстановить уголовное преследование по делам о семейно-бытовом насилии по смыслу статьи 116 Уголовного кодекса; </a:t>
            </a:r>
          </a:p>
          <a:p>
            <a:r>
              <a:rPr lang="ru-RU" dirty="0" err="1"/>
              <a:t>iii</a:t>
            </a:r>
            <a:r>
              <a:rPr lang="ru-RU" dirty="0"/>
              <a:t>) разработать </a:t>
            </a:r>
            <a:r>
              <a:rPr lang="ru-RU" b="1" dirty="0"/>
              <a:t>протокол рассмотрения жалоб о семейно-бытовом </a:t>
            </a:r>
            <a:r>
              <a:rPr lang="ru-RU" b="1" dirty="0" smtClean="0"/>
              <a:t>насилии</a:t>
            </a:r>
            <a:r>
              <a:rPr lang="ru-RU" dirty="0" smtClean="0"/>
              <a:t> </a:t>
            </a:r>
            <a:r>
              <a:rPr lang="ru-RU" dirty="0"/>
              <a:t>с учетом гендерных аспектов на уровне полицейских участков для обеспечения того, чтобы рассмотрение срочных или обоснованных </a:t>
            </a:r>
            <a:r>
              <a:rPr lang="ru-RU" dirty="0" smtClean="0"/>
              <a:t>жалоб</a:t>
            </a:r>
            <a:r>
              <a:rPr lang="ru-RU" dirty="0"/>
              <a:t> </a:t>
            </a:r>
            <a:r>
              <a:rPr lang="ru-RU" dirty="0"/>
              <a:t>о семейно-бытовом насилии </a:t>
            </a:r>
            <a:r>
              <a:rPr lang="ru-RU" b="1" dirty="0"/>
              <a:t>не откладывалось в порядке суммарного </a:t>
            </a:r>
            <a:r>
              <a:rPr lang="ru-RU" b="1" dirty="0" smtClean="0"/>
              <a:t>производства</a:t>
            </a:r>
            <a:r>
              <a:rPr lang="ru-RU" dirty="0" smtClean="0"/>
              <a:t> </a:t>
            </a:r>
            <a:r>
              <a:rPr lang="ru-RU" dirty="0"/>
              <a:t>и </a:t>
            </a:r>
            <a:r>
              <a:rPr lang="ru-RU" b="1" dirty="0"/>
              <a:t>чтобы жертвам в надлежащие сроки предоставлялась </a:t>
            </a:r>
            <a:r>
              <a:rPr lang="ru-RU" b="1" dirty="0" smtClean="0"/>
              <a:t>соответствующая </a:t>
            </a:r>
            <a:r>
              <a:rPr lang="ru-RU" b="1" dirty="0"/>
              <a:t>защита; </a:t>
            </a:r>
          </a:p>
          <a:p>
            <a:r>
              <a:rPr lang="ru-RU" b="1" dirty="0" err="1"/>
              <a:t>iv</a:t>
            </a:r>
            <a:r>
              <a:rPr lang="ru-RU" b="1" dirty="0"/>
              <a:t>) отказаться от практики выдвижения обвинения в частном порядке по делам о семейно-бытовом насилии </a:t>
            </a:r>
            <a:r>
              <a:rPr lang="ru-RU" dirty="0"/>
              <a:t>с учетом того, что судебный процесс неоправданно возлагает бремя доказывания исключительно на жертв </a:t>
            </a:r>
            <a:r>
              <a:rPr lang="ru-RU" dirty="0" smtClean="0"/>
              <a:t>семейно-бытового </a:t>
            </a:r>
            <a:r>
              <a:rPr lang="ru-RU" dirty="0"/>
              <a:t>насилия, с тем чтобы обеспечить равенство сторон в ходе судебного разбирательства; </a:t>
            </a:r>
          </a:p>
          <a:p>
            <a:r>
              <a:rPr lang="ru-RU" b="1" dirty="0" err="1"/>
              <a:t>v</a:t>
            </a:r>
            <a:r>
              <a:rPr lang="ru-RU" b="1" dirty="0"/>
              <a:t>) ратифицировать Стамбульскую конвенцию; </a:t>
            </a:r>
          </a:p>
        </p:txBody>
      </p:sp>
    </p:spTree>
    <p:extLst>
      <p:ext uri="{BB962C8B-B14F-4D97-AF65-F5344CB8AC3E}">
        <p14:creationId xmlns:p14="http://schemas.microsoft.com/office/powerpoint/2010/main" val="737307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106969" cy="4601183"/>
          </a:xfrm>
        </p:spPr>
        <p:txBody>
          <a:bodyPr>
            <a:normAutofit/>
          </a:bodyPr>
          <a:lstStyle/>
          <a:p>
            <a:r>
              <a:rPr lang="ru-RU" sz="3400" dirty="0" smtClean="0"/>
              <a:t>КЛДЖ</a:t>
            </a:r>
            <a:br>
              <a:rPr lang="ru-RU" sz="3400" dirty="0" smtClean="0"/>
            </a:br>
            <a:r>
              <a:rPr lang="ru-RU" sz="3400" dirty="0" smtClean="0"/>
              <a:t>мнения по индивидуальной жалобе</a:t>
            </a:r>
            <a:br>
              <a:rPr lang="ru-RU" sz="3400" dirty="0" smtClean="0"/>
            </a:br>
            <a:r>
              <a:rPr lang="ru-RU" sz="3400" dirty="0" smtClean="0"/>
              <a:t>О.Г. против России</a:t>
            </a:r>
            <a:br>
              <a:rPr lang="ru-RU" sz="3400" dirty="0" smtClean="0"/>
            </a:br>
            <a:r>
              <a:rPr lang="ru-RU" sz="3400" dirty="0"/>
              <a:t/>
            </a:r>
            <a:br>
              <a:rPr lang="ru-RU" sz="3400" dirty="0"/>
            </a:br>
            <a:r>
              <a:rPr lang="ru-RU" sz="3400" dirty="0" smtClean="0"/>
              <a:t>(рекомендации)</a:t>
            </a:r>
            <a:endParaRPr lang="ru-RU" sz="3400" dirty="0"/>
          </a:p>
        </p:txBody>
      </p:sp>
      <p:sp>
        <p:nvSpPr>
          <p:cNvPr id="3" name="Объект 2"/>
          <p:cNvSpPr>
            <a:spLocks noGrp="1"/>
          </p:cNvSpPr>
          <p:nvPr>
            <p:ph idx="1"/>
          </p:nvPr>
        </p:nvSpPr>
        <p:spPr/>
        <p:txBody>
          <a:bodyPr>
            <a:normAutofit fontScale="85000" lnSpcReduction="10000"/>
          </a:bodyPr>
          <a:lstStyle/>
          <a:p>
            <a:r>
              <a:rPr lang="ru-RU" dirty="0" err="1"/>
              <a:t>vi</a:t>
            </a:r>
            <a:r>
              <a:rPr lang="ru-RU" dirty="0"/>
              <a:t>) </a:t>
            </a:r>
            <a:r>
              <a:rPr lang="ru-RU" b="1" dirty="0"/>
              <a:t>обеспечить обязательную профессиональную подготовку судей, </a:t>
            </a:r>
            <a:r>
              <a:rPr lang="ru-RU" b="1" dirty="0" smtClean="0"/>
              <a:t>адвокатов </a:t>
            </a:r>
            <a:r>
              <a:rPr lang="ru-RU" b="1" dirty="0"/>
              <a:t>и сотрудников правоохранительных органов</a:t>
            </a:r>
            <a:r>
              <a:rPr lang="ru-RU" dirty="0"/>
              <a:t>, в том числе </a:t>
            </a:r>
            <a:r>
              <a:rPr lang="ru-RU" dirty="0" smtClean="0"/>
              <a:t>прокуроров</a:t>
            </a:r>
            <a:r>
              <a:rPr lang="ru-RU" dirty="0"/>
              <a:t>, по вопросам, касающимся Конвенции, Факультативного протокола к ней и общих рекомендаций Комитета, в частности общих </a:t>
            </a:r>
            <a:r>
              <a:rPr lang="ru-RU" dirty="0" smtClean="0"/>
              <a:t>рекомендаций </a:t>
            </a:r>
            <a:r>
              <a:rPr lang="ru-RU" dirty="0"/>
              <a:t>№ 19, № 28, № 33 и № 35; </a:t>
            </a:r>
          </a:p>
          <a:p>
            <a:r>
              <a:rPr lang="ru-RU" dirty="0" err="1"/>
              <a:t>vii</a:t>
            </a:r>
            <a:r>
              <a:rPr lang="ru-RU" dirty="0"/>
              <a:t>) выполнять свои обязательства по обеспечению уважения, защиты и реализации прав человека женщин, в том числе </a:t>
            </a:r>
            <a:r>
              <a:rPr lang="ru-RU" b="1" dirty="0"/>
              <a:t>права на защиту от всех проявлений гендерного насилия, включая семейно-бытовое насилие, </a:t>
            </a:r>
            <a:r>
              <a:rPr lang="ru-RU" b="1" dirty="0" smtClean="0"/>
              <a:t>запугивание </a:t>
            </a:r>
            <a:r>
              <a:rPr lang="ru-RU" b="1" dirty="0"/>
              <a:t>и угрозы насилия; </a:t>
            </a:r>
          </a:p>
          <a:p>
            <a:r>
              <a:rPr lang="ru-RU" dirty="0" err="1"/>
              <a:t>viii</a:t>
            </a:r>
            <a:r>
              <a:rPr lang="ru-RU" dirty="0"/>
              <a:t>) оперативно, тщательно, беспристрастно и серьезно </a:t>
            </a:r>
            <a:r>
              <a:rPr lang="ru-RU" b="1" dirty="0"/>
              <a:t>расследовать все сообщения о насилии в отношении женщин по признаку пола</a:t>
            </a:r>
            <a:r>
              <a:rPr lang="ru-RU" dirty="0"/>
              <a:t>, обеспечить </a:t>
            </a:r>
            <a:r>
              <a:rPr lang="ru-RU" b="1" dirty="0"/>
              <a:t>возбуждение уголовных дел во всех таких случаях</a:t>
            </a:r>
            <a:r>
              <a:rPr lang="ru-RU" dirty="0"/>
              <a:t>, своевременно и быстро </a:t>
            </a:r>
            <a:r>
              <a:rPr lang="ru-RU" b="1" dirty="0"/>
              <a:t>привлекать </a:t>
            </a:r>
            <a:r>
              <a:rPr lang="ru-RU" dirty="0"/>
              <a:t>предполагаемых правонарушителей к ответственности и </a:t>
            </a:r>
            <a:r>
              <a:rPr lang="ru-RU" dirty="0" smtClean="0"/>
              <a:t>применять </a:t>
            </a:r>
            <a:r>
              <a:rPr lang="ru-RU" dirty="0"/>
              <a:t>к ним надлежащие меры </a:t>
            </a:r>
            <a:r>
              <a:rPr lang="ru-RU" b="1" dirty="0"/>
              <a:t>наказания</a:t>
            </a:r>
            <a:r>
              <a:rPr lang="ru-RU" dirty="0"/>
              <a:t>, руководствуясь принципами справедливости и беспристрастности; </a:t>
            </a:r>
          </a:p>
          <a:p>
            <a:r>
              <a:rPr lang="ru-RU" dirty="0" err="1"/>
              <a:t>ix</a:t>
            </a:r>
            <a:r>
              <a:rPr lang="ru-RU" dirty="0"/>
              <a:t>) </a:t>
            </a:r>
            <a:r>
              <a:rPr lang="ru-RU" b="1" dirty="0"/>
              <a:t>предоставлять жертвам насилия безопасный и оперативный доступ к правосудию, включая, когда это необходимо, бесплатную правовую </a:t>
            </a:r>
            <a:r>
              <a:rPr lang="ru-RU" b="1" dirty="0" smtClean="0"/>
              <a:t>помощь</a:t>
            </a:r>
            <a:r>
              <a:rPr lang="ru-RU" dirty="0"/>
              <a:t>, с целью обеспечить их доступными, эффективными и достаточными средствами правовой защиты и реабилитации в соответствии с </a:t>
            </a:r>
            <a:r>
              <a:rPr lang="ru-RU" dirty="0" smtClean="0"/>
              <a:t>методическими </a:t>
            </a:r>
            <a:r>
              <a:rPr lang="ru-RU" dirty="0"/>
              <a:t>указаниями, изложенными в общей рекомендации № 33 Комитета; </a:t>
            </a:r>
          </a:p>
        </p:txBody>
      </p:sp>
    </p:spTree>
    <p:extLst>
      <p:ext uri="{BB962C8B-B14F-4D97-AF65-F5344CB8AC3E}">
        <p14:creationId xmlns:p14="http://schemas.microsoft.com/office/powerpoint/2010/main" val="483773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106969" cy="4601183"/>
          </a:xfrm>
        </p:spPr>
        <p:txBody>
          <a:bodyPr>
            <a:normAutofit/>
          </a:bodyPr>
          <a:lstStyle/>
          <a:p>
            <a:r>
              <a:rPr lang="ru-RU" sz="3400" dirty="0" smtClean="0"/>
              <a:t>КЛДЖ</a:t>
            </a:r>
            <a:br>
              <a:rPr lang="ru-RU" sz="3400" dirty="0" smtClean="0"/>
            </a:br>
            <a:r>
              <a:rPr lang="ru-RU" sz="3400" dirty="0" smtClean="0"/>
              <a:t>мнения по индивидуальной жалобе</a:t>
            </a:r>
            <a:br>
              <a:rPr lang="ru-RU" sz="3400" dirty="0" smtClean="0"/>
            </a:br>
            <a:r>
              <a:rPr lang="ru-RU" sz="3400" dirty="0" smtClean="0"/>
              <a:t>О.Г. против России</a:t>
            </a:r>
            <a:br>
              <a:rPr lang="ru-RU" sz="3400" dirty="0" smtClean="0"/>
            </a:br>
            <a:r>
              <a:rPr lang="ru-RU" sz="3400" dirty="0"/>
              <a:t/>
            </a:r>
            <a:br>
              <a:rPr lang="ru-RU" sz="3400" dirty="0"/>
            </a:br>
            <a:r>
              <a:rPr lang="ru-RU" sz="3400" dirty="0" smtClean="0"/>
              <a:t>(рекомендации)</a:t>
            </a:r>
            <a:endParaRPr lang="ru-RU" sz="3400" dirty="0"/>
          </a:p>
        </p:txBody>
      </p:sp>
      <p:sp>
        <p:nvSpPr>
          <p:cNvPr id="3" name="Объект 2"/>
          <p:cNvSpPr>
            <a:spLocks noGrp="1"/>
          </p:cNvSpPr>
          <p:nvPr>
            <p:ph idx="1"/>
          </p:nvPr>
        </p:nvSpPr>
        <p:spPr/>
        <p:txBody>
          <a:bodyPr>
            <a:normAutofit/>
          </a:bodyPr>
          <a:lstStyle/>
          <a:p>
            <a:r>
              <a:rPr lang="ru-RU" dirty="0" err="1"/>
              <a:t>x</a:t>
            </a:r>
            <a:r>
              <a:rPr lang="ru-RU" dirty="0"/>
              <a:t>) предлагать правонарушителям </a:t>
            </a:r>
            <a:r>
              <a:rPr lang="ru-RU" b="1" dirty="0"/>
              <a:t>программы реабилитации и </a:t>
            </a:r>
            <a:r>
              <a:rPr lang="ru-RU" b="1" dirty="0" smtClean="0"/>
              <a:t>программы </a:t>
            </a:r>
            <a:r>
              <a:rPr lang="ru-RU" b="1" dirty="0"/>
              <a:t>использования ненасильственных методов урегулирования </a:t>
            </a:r>
            <a:r>
              <a:rPr lang="ru-RU" b="1" dirty="0" smtClean="0"/>
              <a:t>конфликтов</a:t>
            </a:r>
            <a:r>
              <a:rPr lang="ru-RU" dirty="0"/>
              <a:t>; </a:t>
            </a:r>
          </a:p>
          <a:p>
            <a:r>
              <a:rPr lang="ru-RU" dirty="0" err="1"/>
              <a:t>xi</a:t>
            </a:r>
            <a:r>
              <a:rPr lang="ru-RU" dirty="0"/>
              <a:t>) разработать и принять при активном участии всех заинтересованных сторон, таких как женские организации, </a:t>
            </a:r>
            <a:r>
              <a:rPr lang="ru-RU" b="1" dirty="0"/>
              <a:t>эффективные меры по </a:t>
            </a:r>
            <a:r>
              <a:rPr lang="ru-RU" b="1" dirty="0" smtClean="0"/>
              <a:t>искоренению </a:t>
            </a:r>
            <a:r>
              <a:rPr lang="ru-RU" b="1" dirty="0"/>
              <a:t>стереотипов</a:t>
            </a:r>
            <a:r>
              <a:rPr lang="ru-RU" dirty="0"/>
              <a:t>, предрассудков, обычаев и практики, которые </a:t>
            </a:r>
            <a:r>
              <a:rPr lang="ru-RU" dirty="0" smtClean="0"/>
              <a:t>оправдывают </a:t>
            </a:r>
            <a:r>
              <a:rPr lang="ru-RU" dirty="0"/>
              <a:t>или поощряют семейно-бытовое насилие</a:t>
            </a:r>
            <a:r>
              <a:rPr lang="ru-RU" dirty="0" smtClean="0"/>
              <a:t>.</a:t>
            </a:r>
            <a:endParaRPr lang="ru-RU" dirty="0"/>
          </a:p>
        </p:txBody>
      </p:sp>
    </p:spTree>
    <p:extLst>
      <p:ext uri="{BB962C8B-B14F-4D97-AF65-F5344CB8AC3E}">
        <p14:creationId xmlns:p14="http://schemas.microsoft.com/office/powerpoint/2010/main" val="340342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Другие жалобы на рассмотрении КЛДЖ</a:t>
            </a:r>
            <a:endParaRPr lang="ru-RU" dirty="0"/>
          </a:p>
        </p:txBody>
      </p:sp>
      <p:sp>
        <p:nvSpPr>
          <p:cNvPr id="3" name="Объект 2"/>
          <p:cNvSpPr>
            <a:spLocks noGrp="1"/>
          </p:cNvSpPr>
          <p:nvPr>
            <p:ph idx="1"/>
          </p:nvPr>
        </p:nvSpPr>
        <p:spPr/>
        <p:txBody>
          <a:bodyPr>
            <a:normAutofit/>
          </a:bodyPr>
          <a:lstStyle/>
          <a:p>
            <a:r>
              <a:rPr lang="en-GB" sz="3200" b="1" dirty="0" smtClean="0"/>
              <a:t>No 65/2014</a:t>
            </a:r>
            <a:r>
              <a:rPr lang="ru-RU" sz="3200" dirty="0" smtClean="0"/>
              <a:t> </a:t>
            </a:r>
            <a:r>
              <a:rPr lang="mr-IN" sz="3200" dirty="0" smtClean="0"/>
              <a:t>–</a:t>
            </a:r>
            <a:r>
              <a:rPr lang="ru-RU" sz="3200" dirty="0" smtClean="0"/>
              <a:t> гендерная дискриминация, отказ обеспечить эффективную защиту от насилия в отношении женщины в Чеченской республике.</a:t>
            </a:r>
            <a:endParaRPr lang="en-GB" sz="3200" dirty="0" smtClean="0"/>
          </a:p>
          <a:p>
            <a:r>
              <a:rPr lang="en-GB" sz="3200" b="1" dirty="0" smtClean="0"/>
              <a:t>No 100/2016</a:t>
            </a:r>
            <a:r>
              <a:rPr lang="ru-RU" sz="3200" b="1" dirty="0" smtClean="0"/>
              <a:t> </a:t>
            </a:r>
            <a:r>
              <a:rPr lang="mr-IN" sz="3200" dirty="0" smtClean="0"/>
              <a:t>–</a:t>
            </a:r>
            <a:r>
              <a:rPr lang="ru-RU" sz="3200" dirty="0" smtClean="0"/>
              <a:t> домашнее насилие, частное обвинение.</a:t>
            </a:r>
            <a:endParaRPr lang="ru-RU" sz="3200" dirty="0"/>
          </a:p>
        </p:txBody>
      </p:sp>
    </p:spTree>
    <p:extLst>
      <p:ext uri="{BB962C8B-B14F-4D97-AF65-F5344CB8AC3E}">
        <p14:creationId xmlns:p14="http://schemas.microsoft.com/office/powerpoint/2010/main" val="2046577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Женщины, пережившие насилие в семье, как уязвимая группа</a:t>
            </a:r>
            <a:r>
              <a:rPr lang="en-US" dirty="0" smtClean="0"/>
              <a:t/>
            </a:r>
            <a:br>
              <a:rPr lang="en-US" dirty="0" smtClean="0"/>
            </a:br>
            <a:r>
              <a:rPr lang="en-US" dirty="0"/>
              <a:t/>
            </a:r>
            <a:br>
              <a:rPr lang="en-US" dirty="0"/>
            </a:br>
            <a:r>
              <a:rPr lang="en-US" sz="2400" dirty="0" smtClean="0"/>
              <a:t>(</a:t>
            </a:r>
            <a:r>
              <a:rPr lang="en-US" sz="2400" dirty="0" err="1" smtClean="0"/>
              <a:t>Hajduava</a:t>
            </a:r>
            <a:r>
              <a:rPr lang="en-US" sz="2400" dirty="0" smtClean="0"/>
              <a:t> v. Slovakia, </a:t>
            </a:r>
            <a:r>
              <a:rPr lang="en-US" sz="2400" dirty="0" err="1" smtClean="0"/>
              <a:t>Opuz</a:t>
            </a:r>
            <a:r>
              <a:rPr lang="en-US" sz="2400" dirty="0" smtClean="0"/>
              <a:t> v. Turkey, </a:t>
            </a:r>
            <a:r>
              <a:rPr lang="en-US" sz="2400" dirty="0" err="1" smtClean="0"/>
              <a:t>Valiuliene</a:t>
            </a:r>
            <a:r>
              <a:rPr lang="en-US" sz="2400" dirty="0" smtClean="0"/>
              <a:t> v. Lithuania, </a:t>
            </a:r>
            <a:r>
              <a:rPr lang="en-US" sz="2400" dirty="0" err="1" smtClean="0"/>
              <a:t>Eremia</a:t>
            </a:r>
            <a:r>
              <a:rPr lang="en-US" sz="2400" dirty="0" smtClean="0"/>
              <a:t> v. Moldova)</a:t>
            </a:r>
            <a:endParaRPr lang="ru-RU" dirty="0"/>
          </a:p>
        </p:txBody>
      </p:sp>
      <p:sp>
        <p:nvSpPr>
          <p:cNvPr id="3" name="Объект 2"/>
          <p:cNvSpPr>
            <a:spLocks noGrp="1"/>
          </p:cNvSpPr>
          <p:nvPr>
            <p:ph idx="1"/>
          </p:nvPr>
        </p:nvSpPr>
        <p:spPr/>
        <p:txBody>
          <a:bodyPr>
            <a:normAutofit fontScale="92500" lnSpcReduction="20000"/>
          </a:bodyPr>
          <a:lstStyle/>
          <a:p>
            <a:r>
              <a:rPr lang="ru-RU" b="1" dirty="0"/>
              <a:t>Суд </a:t>
            </a:r>
            <a:r>
              <a:rPr lang="ru-RU" b="1" dirty="0" smtClean="0"/>
              <a:t>отметил особую </a:t>
            </a:r>
            <a:r>
              <a:rPr lang="ru-RU" b="1" dirty="0"/>
              <a:t>уязвимость жертв насилия в семье и необходимость активного вмешательства властей с целью их </a:t>
            </a:r>
            <a:r>
              <a:rPr lang="ru-RU" b="1" dirty="0" smtClean="0"/>
              <a:t>защиты </a:t>
            </a:r>
            <a:r>
              <a:rPr lang="ru-RU" b="1" dirty="0"/>
              <a:t>(</a:t>
            </a:r>
            <a:r>
              <a:rPr lang="ru-RU" b="1" dirty="0" err="1"/>
              <a:t>Хаждуова</a:t>
            </a:r>
            <a:r>
              <a:rPr lang="ru-RU" b="1" dirty="0"/>
              <a:t> против Словакии, п. 46).</a:t>
            </a:r>
          </a:p>
          <a:p>
            <a:r>
              <a:rPr lang="ru-RU" dirty="0" smtClean="0"/>
              <a:t>Дети и другие уязвимые группы лиц нуждаются в особой защите со стороны властей. Заявительница относится к числу «уязвимых лиц» (п. 160, </a:t>
            </a:r>
            <a:r>
              <a:rPr lang="ru-RU" dirty="0" err="1" smtClean="0"/>
              <a:t>Опуз</a:t>
            </a:r>
            <a:r>
              <a:rPr lang="ru-RU" dirty="0" smtClean="0"/>
              <a:t>; п. 150 М.С.)</a:t>
            </a:r>
          </a:p>
          <a:p>
            <a:pPr marL="0" indent="0">
              <a:buNone/>
            </a:pPr>
            <a:r>
              <a:rPr lang="ru-RU" dirty="0" smtClean="0"/>
              <a:t>При этом</a:t>
            </a:r>
            <a:r>
              <a:rPr lang="ru-RU" dirty="0"/>
              <a:t>: </a:t>
            </a:r>
            <a:endParaRPr lang="ru-RU" dirty="0" smtClean="0"/>
          </a:p>
          <a:p>
            <a:r>
              <a:rPr lang="ru-RU" dirty="0" smtClean="0"/>
              <a:t>в </a:t>
            </a:r>
            <a:r>
              <a:rPr lang="ru-RU" dirty="0"/>
              <a:t>свете настоящего дела </a:t>
            </a:r>
            <a:r>
              <a:rPr lang="ru-RU" b="1" dirty="0"/>
              <a:t>Суд не может полностью разделить мнение заявительницы о том, что, являясь женщиной, она по умолчанию относится к категории уязвимых </a:t>
            </a:r>
            <a:r>
              <a:rPr lang="ru-RU" b="1" dirty="0" smtClean="0"/>
              <a:t>лиц</a:t>
            </a:r>
            <a:r>
              <a:rPr lang="ru-RU" dirty="0" smtClean="0"/>
              <a:t>(п. 69, </a:t>
            </a:r>
            <a:r>
              <a:rPr lang="ru-RU" dirty="0" err="1" smtClean="0"/>
              <a:t>Валиулиене</a:t>
            </a:r>
            <a:r>
              <a:rPr lang="ru-RU" dirty="0" smtClean="0"/>
              <a:t>)</a:t>
            </a:r>
          </a:p>
          <a:p>
            <a:pPr marL="0" indent="0">
              <a:buNone/>
            </a:pPr>
            <a:r>
              <a:rPr lang="ru-RU" dirty="0" smtClean="0"/>
              <a:t>Но: </a:t>
            </a:r>
          </a:p>
          <a:p>
            <a:r>
              <a:rPr lang="ru-RU" dirty="0" smtClean="0"/>
              <a:t>Суд </a:t>
            </a:r>
            <a:r>
              <a:rPr lang="ru-RU" dirty="0"/>
              <a:t>считает, что первая заявительница была особенно уязвима, так как она не имела возможности защититься от А., </a:t>
            </a:r>
            <a:r>
              <a:rPr lang="ru-RU" b="1" dirty="0"/>
              <a:t>который является сотрудником полиции, обученным преодолевать любое сопротивление.</a:t>
            </a:r>
            <a:r>
              <a:rPr lang="ru-RU" dirty="0"/>
              <a:t> Тот факт, что насилие совершалось дома, за закрытыми дверями, делало невозможным получение помощи со стороны. Суд считает, что имела место непосредственная серьезная угроза физическому и психологическому благополучию заявительницы, которая требовала немедленного реагирования со стороны </a:t>
            </a:r>
            <a:r>
              <a:rPr lang="ru-RU" dirty="0" smtClean="0"/>
              <a:t>властей</a:t>
            </a:r>
            <a:r>
              <a:rPr lang="ru-RU" dirty="0"/>
              <a:t> </a:t>
            </a:r>
            <a:r>
              <a:rPr lang="ru-RU" dirty="0" smtClean="0"/>
              <a:t>(п. 61, </a:t>
            </a:r>
            <a:r>
              <a:rPr lang="ru-RU" dirty="0" err="1" smtClean="0"/>
              <a:t>Еремиа</a:t>
            </a:r>
            <a:r>
              <a:rPr lang="ru-RU" dirty="0" smtClean="0"/>
              <a:t>)</a:t>
            </a:r>
          </a:p>
        </p:txBody>
      </p:sp>
    </p:spTree>
    <p:extLst>
      <p:ext uri="{BB962C8B-B14F-4D97-AF65-F5344CB8AC3E}">
        <p14:creationId xmlns:p14="http://schemas.microsoft.com/office/powerpoint/2010/main" val="346613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Женщины, пережившие насилие в семье, как уязвимая </a:t>
            </a:r>
            <a:r>
              <a:rPr lang="ru-RU" dirty="0" smtClean="0"/>
              <a:t>группа</a:t>
            </a:r>
            <a:r>
              <a:rPr lang="en-US" dirty="0" smtClean="0"/>
              <a:t/>
            </a:r>
            <a:br>
              <a:rPr lang="en-US" dirty="0" smtClean="0"/>
            </a:br>
            <a:r>
              <a:rPr lang="en-US" dirty="0"/>
              <a:t/>
            </a:r>
            <a:br>
              <a:rPr lang="en-US" dirty="0"/>
            </a:br>
            <a:r>
              <a:rPr lang="en-US" sz="2400" dirty="0" smtClean="0"/>
              <a:t>(R.P.B. v </a:t>
            </a:r>
            <a:r>
              <a:rPr lang="en-US" sz="2400" dirty="0" err="1" smtClean="0"/>
              <a:t>Filippines</a:t>
            </a:r>
            <a:r>
              <a:rPr lang="en-US" sz="2400" dirty="0" smtClean="0"/>
              <a:t>, </a:t>
            </a:r>
            <a:r>
              <a:rPr lang="en-US" sz="2400" dirty="0" err="1" smtClean="0"/>
              <a:t>Isatou</a:t>
            </a:r>
            <a:r>
              <a:rPr lang="en-US" sz="2400" dirty="0" smtClean="0"/>
              <a:t> </a:t>
            </a:r>
            <a:r>
              <a:rPr lang="en-US" sz="2400" dirty="0" err="1" smtClean="0"/>
              <a:t>Jallow</a:t>
            </a:r>
            <a:r>
              <a:rPr lang="en-US" sz="2400" dirty="0" smtClean="0"/>
              <a:t> v. Bulgaria)</a:t>
            </a:r>
            <a:endParaRPr lang="ru-RU" dirty="0"/>
          </a:p>
        </p:txBody>
      </p:sp>
      <p:sp>
        <p:nvSpPr>
          <p:cNvPr id="3" name="Объект 2"/>
          <p:cNvSpPr>
            <a:spLocks noGrp="1"/>
          </p:cNvSpPr>
          <p:nvPr>
            <p:ph idx="1"/>
          </p:nvPr>
        </p:nvSpPr>
        <p:spPr/>
        <p:txBody>
          <a:bodyPr>
            <a:normAutofit fontScale="92500" lnSpcReduction="20000"/>
          </a:bodyPr>
          <a:lstStyle/>
          <a:p>
            <a:r>
              <a:rPr lang="ru-RU" dirty="0"/>
              <a:t>Комитет в принципе занимает </a:t>
            </a:r>
            <a:r>
              <a:rPr lang="ru-RU" dirty="0" smtClean="0"/>
              <a:t>иную </a:t>
            </a:r>
            <a:r>
              <a:rPr lang="ru-RU" dirty="0"/>
              <a:t>позицию в связи с природой Конвенции, подчеркивает, что женщины </a:t>
            </a:r>
            <a:r>
              <a:rPr lang="ru-RU" b="1" dirty="0"/>
              <a:t>особенно уязвимы </a:t>
            </a:r>
            <a:r>
              <a:rPr lang="ru-RU" dirty="0"/>
              <a:t>к разным формам дискриминации, включая насилие, и учитывает </a:t>
            </a:r>
            <a:r>
              <a:rPr lang="ru-RU" b="1" dirty="0"/>
              <a:t>конкретную жизненную ситуацию </a:t>
            </a:r>
            <a:r>
              <a:rPr lang="ru-RU" dirty="0"/>
              <a:t>каждой </a:t>
            </a:r>
            <a:r>
              <a:rPr lang="ru-RU" dirty="0" smtClean="0"/>
              <a:t>потерпевшей</a:t>
            </a:r>
            <a:endParaRPr lang="ru-RU" dirty="0"/>
          </a:p>
          <a:p>
            <a:r>
              <a:rPr lang="ru-RU" dirty="0"/>
              <a:t>Комитет выделяет </a:t>
            </a:r>
            <a:r>
              <a:rPr lang="ru-RU" b="1" dirty="0"/>
              <a:t>различные уязвимые группы </a:t>
            </a:r>
            <a:r>
              <a:rPr lang="ru-RU" dirty="0" smtClean="0"/>
              <a:t>женщин: женщины</a:t>
            </a:r>
            <a:r>
              <a:rPr lang="ru-RU" dirty="0"/>
              <a:t>, живущие с инвалидностью; женщины-</a:t>
            </a:r>
            <a:r>
              <a:rPr lang="ru-RU" dirty="0" err="1"/>
              <a:t>мигрантки</a:t>
            </a:r>
            <a:r>
              <a:rPr lang="ru-RU" dirty="0"/>
              <a:t>; </a:t>
            </a:r>
            <a:r>
              <a:rPr lang="ru-RU" dirty="0" smtClean="0"/>
              <a:t>женщины</a:t>
            </a:r>
            <a:r>
              <a:rPr lang="ru-RU" dirty="0"/>
              <a:t>, проживающие в сельской местности; </a:t>
            </a:r>
            <a:r>
              <a:rPr lang="ru-RU" dirty="0" err="1"/>
              <a:t>правозащитницы</a:t>
            </a:r>
            <a:r>
              <a:rPr lang="ru-RU" dirty="0"/>
              <a:t> и журналистки; и </a:t>
            </a:r>
            <a:r>
              <a:rPr lang="ru-RU" dirty="0" smtClean="0"/>
              <a:t>другие</a:t>
            </a:r>
            <a:endParaRPr lang="ru-RU" dirty="0"/>
          </a:p>
          <a:p>
            <a:r>
              <a:rPr lang="ru-RU" dirty="0" smtClean="0"/>
              <a:t>В деле Р.П.Б. против Филиппин Комитет указывает на необходимость </a:t>
            </a:r>
            <a:r>
              <a:rPr lang="ru-RU" dirty="0"/>
              <a:t>принимать во внимание </a:t>
            </a:r>
            <a:r>
              <a:rPr lang="ru-RU" b="1" dirty="0"/>
              <a:t>особые потребности </a:t>
            </a:r>
            <a:r>
              <a:rPr lang="ru-RU" dirty="0"/>
              <a:t>отдельных категорий женщин. Например, предоставление бесплатной помощи </a:t>
            </a:r>
            <a:r>
              <a:rPr lang="ru-RU" dirty="0" smtClean="0"/>
              <a:t>переводчика</a:t>
            </a:r>
            <a:endParaRPr lang="en-US" dirty="0"/>
          </a:p>
          <a:p>
            <a:r>
              <a:rPr lang="ru-RU" dirty="0" smtClean="0"/>
              <a:t>В деле </a:t>
            </a:r>
            <a:r>
              <a:rPr lang="ru-RU" dirty="0" err="1" smtClean="0"/>
              <a:t>Исату</a:t>
            </a:r>
            <a:r>
              <a:rPr lang="ru-RU" dirty="0" smtClean="0"/>
              <a:t> </a:t>
            </a:r>
            <a:r>
              <a:rPr lang="ru-RU" dirty="0" err="1" smtClean="0"/>
              <a:t>Джаллоу</a:t>
            </a:r>
            <a:r>
              <a:rPr lang="ru-RU" dirty="0" smtClean="0"/>
              <a:t> против Болгарии Комитет </a:t>
            </a:r>
            <a:r>
              <a:rPr lang="ru-RU" dirty="0"/>
              <a:t>учитывает уязвимое положение автора и ее дочери, поскольку автор является неграмотной женщиной-</a:t>
            </a:r>
            <a:r>
              <a:rPr lang="ru-RU" dirty="0" err="1"/>
              <a:t>мигранткой</a:t>
            </a:r>
            <a:r>
              <a:rPr lang="ru-RU" dirty="0"/>
              <a:t>, не владеет болгарским языком, не имеет родственников в Болгарии, находится в зависимом положении от своего супруга (п. </a:t>
            </a:r>
            <a:r>
              <a:rPr lang="ru-RU" dirty="0" smtClean="0"/>
              <a:t>8.5). Комитет также указывает на необходимость предоставления устного и письменного перевода для обеспечения права </a:t>
            </a:r>
            <a:r>
              <a:rPr lang="ru-RU" dirty="0" err="1" smtClean="0"/>
              <a:t>мигранток</a:t>
            </a:r>
            <a:r>
              <a:rPr lang="ru-RU" dirty="0" smtClean="0"/>
              <a:t> на доступ к правосудию.</a:t>
            </a:r>
            <a:endParaRPr lang="ru-RU" dirty="0"/>
          </a:p>
          <a:p>
            <a:endParaRPr lang="ru-RU" dirty="0"/>
          </a:p>
        </p:txBody>
      </p:sp>
    </p:spTree>
    <p:extLst>
      <p:ext uri="{BB962C8B-B14F-4D97-AF65-F5344CB8AC3E}">
        <p14:creationId xmlns:p14="http://schemas.microsoft.com/office/powerpoint/2010/main" val="921196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Насилие в отношении женщин, как форма дискриминации</a:t>
            </a:r>
            <a:r>
              <a:rPr lang="en-US" sz="3200" dirty="0" smtClean="0"/>
              <a:t/>
            </a:r>
            <a:br>
              <a:rPr lang="en-US" sz="3200" dirty="0" smtClean="0"/>
            </a:br>
            <a:r>
              <a:rPr lang="en-US" sz="3200" dirty="0"/>
              <a:t/>
            </a:r>
            <a:br>
              <a:rPr lang="en-US" sz="3200" dirty="0"/>
            </a:br>
            <a:r>
              <a:rPr lang="en-US" sz="2400" dirty="0" smtClean="0"/>
              <a:t>(V.K. v Bulgaria, </a:t>
            </a:r>
            <a:r>
              <a:rPr lang="en-US" sz="2400" dirty="0" err="1" smtClean="0"/>
              <a:t>Opuz</a:t>
            </a:r>
            <a:r>
              <a:rPr lang="en-US" sz="2400" dirty="0" smtClean="0"/>
              <a:t> v. Turkey, </a:t>
            </a:r>
            <a:r>
              <a:rPr lang="en-US" sz="2400" dirty="0" err="1" smtClean="0"/>
              <a:t>Eremia</a:t>
            </a:r>
            <a:r>
              <a:rPr lang="en-US" sz="2400" dirty="0" smtClean="0"/>
              <a:t> v. Moldova)</a:t>
            </a:r>
            <a:endParaRPr lang="ru-RU" sz="3200" dirty="0"/>
          </a:p>
        </p:txBody>
      </p:sp>
      <p:sp>
        <p:nvSpPr>
          <p:cNvPr id="3" name="Объект 2"/>
          <p:cNvSpPr>
            <a:spLocks noGrp="1"/>
          </p:cNvSpPr>
          <p:nvPr>
            <p:ph idx="1"/>
          </p:nvPr>
        </p:nvSpPr>
        <p:spPr/>
        <p:txBody>
          <a:bodyPr>
            <a:normAutofit fontScale="92500" lnSpcReduction="20000"/>
          </a:bodyPr>
          <a:lstStyle/>
          <a:p>
            <a:r>
              <a:rPr lang="ru-RU" dirty="0"/>
              <a:t>В статье 1 Конвенции «дискриминация в отношении женщин» определена как любое различие, исключение или ограничение по признаку пола, которое направлено на ослабление или сводит на нет признание, пользование или осуществление женщинами, независимо от их семейного положения, на основе равноправия мужчин и женщин, прав человека и основных свобод в политической, экономической, социальной, культурной, гражданской или любой другой </a:t>
            </a:r>
            <a:r>
              <a:rPr lang="ru-RU" dirty="0" smtClean="0"/>
              <a:t>области</a:t>
            </a:r>
          </a:p>
          <a:p>
            <a:r>
              <a:rPr lang="ru-RU" dirty="0"/>
              <a:t>Н</a:t>
            </a:r>
            <a:r>
              <a:rPr lang="ru-RU" dirty="0" smtClean="0"/>
              <a:t>асилие </a:t>
            </a:r>
            <a:r>
              <a:rPr lang="ru-RU" dirty="0"/>
              <a:t>по признаку пола, представляющее собой дискриминацию по смыслу статьи 2, которая должна читаться в совокупности со статьей 1 Конвенции и Общей рекомендацией № 19, не требует доказательств прямой или непосредственной угрозы для жизни и здоровья пострадавшего. Такие проявления насилия не сводятся к действиям, которые наносят физический вред, но включают и действия, которые причиняют ущерб или страдания психического или полового характера, угрозу таких действий, принуждение и другие формы ущемления </a:t>
            </a:r>
            <a:r>
              <a:rPr lang="ru-RU" dirty="0" smtClean="0"/>
              <a:t>свободы</a:t>
            </a:r>
            <a:r>
              <a:rPr lang="ru-RU" dirty="0"/>
              <a:t> </a:t>
            </a:r>
            <a:r>
              <a:rPr lang="ru-RU" dirty="0" smtClean="0"/>
              <a:t>(п. 9.7, В.К. против Болгарии)</a:t>
            </a:r>
          </a:p>
          <a:p>
            <a:r>
              <a:rPr lang="ru-RU" dirty="0" smtClean="0"/>
              <a:t>При этом Суд рассматривает насилие в отношении женщин, </a:t>
            </a:r>
            <a:r>
              <a:rPr lang="ru-RU" b="1" dirty="0" smtClean="0"/>
              <a:t>прежде всего, </a:t>
            </a:r>
            <a:r>
              <a:rPr lang="ru-RU" dirty="0" smtClean="0"/>
              <a:t>как форму жестокого и бесчеловечного обращения, нарушение прав на жизнь, уважение частной и семейной жизни, а в некоторых случаях как дискриминацию (</a:t>
            </a:r>
            <a:r>
              <a:rPr lang="ru-RU" dirty="0" err="1" smtClean="0"/>
              <a:t>Опуз</a:t>
            </a:r>
            <a:r>
              <a:rPr lang="ru-RU" dirty="0" smtClean="0"/>
              <a:t>, </a:t>
            </a:r>
            <a:r>
              <a:rPr lang="ru-RU" dirty="0" err="1" smtClean="0"/>
              <a:t>Еремиа</a:t>
            </a:r>
            <a:r>
              <a:rPr lang="ru-RU" dirty="0" smtClean="0"/>
              <a:t>)</a:t>
            </a:r>
          </a:p>
          <a:p>
            <a:endParaRPr lang="ru-RU" b="1" dirty="0"/>
          </a:p>
          <a:p>
            <a:endParaRPr lang="ru-RU" b="1" dirty="0" smtClean="0"/>
          </a:p>
          <a:p>
            <a:endParaRPr lang="ru-RU" dirty="0"/>
          </a:p>
        </p:txBody>
      </p:sp>
    </p:spTree>
    <p:extLst>
      <p:ext uri="{BB962C8B-B14F-4D97-AF65-F5344CB8AC3E}">
        <p14:creationId xmlns:p14="http://schemas.microsoft.com/office/powerpoint/2010/main" val="16064614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400" dirty="0" smtClean="0"/>
              <a:t>Обязательства государств по </a:t>
            </a:r>
            <a:r>
              <a:rPr lang="en-US" sz="3400" dirty="0" smtClean="0"/>
              <a:t>CEDAW</a:t>
            </a:r>
            <a:endParaRPr lang="ru-RU" sz="3400" dirty="0"/>
          </a:p>
        </p:txBody>
      </p:sp>
      <p:sp>
        <p:nvSpPr>
          <p:cNvPr id="3" name="Объект 2"/>
          <p:cNvSpPr>
            <a:spLocks noGrp="1"/>
          </p:cNvSpPr>
          <p:nvPr>
            <p:ph idx="1"/>
          </p:nvPr>
        </p:nvSpPr>
        <p:spPr/>
        <p:txBody>
          <a:bodyPr>
            <a:normAutofit lnSpcReduction="10000"/>
          </a:bodyPr>
          <a:lstStyle/>
          <a:p>
            <a:pPr marL="0" indent="0">
              <a:buNone/>
            </a:pPr>
            <a:endParaRPr lang="ru-RU" dirty="0" smtClean="0"/>
          </a:p>
          <a:p>
            <a:r>
              <a:rPr lang="ru-RU" dirty="0" smtClean="0"/>
              <a:t>Статья 2 Конвенции:</a:t>
            </a:r>
          </a:p>
          <a:p>
            <a:r>
              <a:rPr lang="ru-RU" i="1" dirty="0"/>
              <a:t>b</a:t>
            </a:r>
            <a:r>
              <a:rPr lang="ru-RU" dirty="0"/>
              <a:t>) принимать соответствующие законодательные и другие меры, включая санкции, там, где это необходимо, запрещающие всякую дискриминацию в отношении женщин</a:t>
            </a:r>
            <a:r>
              <a:rPr lang="ru-RU" dirty="0" smtClean="0"/>
              <a:t>;</a:t>
            </a:r>
          </a:p>
          <a:p>
            <a:r>
              <a:rPr lang="ru-RU" i="1" dirty="0"/>
              <a:t>с</a:t>
            </a:r>
            <a:r>
              <a:rPr lang="ru-RU" dirty="0" smtClean="0"/>
              <a:t>) обеспечить </a:t>
            </a:r>
            <a:r>
              <a:rPr lang="ru-RU" dirty="0"/>
              <a:t>с помощью компетентных национальных судов и других государственных учреждений эффективную защиту женщин против любого акта дискриминации</a:t>
            </a:r>
            <a:r>
              <a:rPr lang="ru-RU" dirty="0" smtClean="0"/>
              <a:t>;</a:t>
            </a:r>
          </a:p>
          <a:p>
            <a:r>
              <a:rPr lang="ru-RU" i="1" dirty="0"/>
              <a:t>d</a:t>
            </a:r>
            <a:r>
              <a:rPr lang="ru-RU" dirty="0"/>
              <a:t>) воздерживаться от совершения каких-либо дискриминационных актов или действий в отношении женщин и гарантировать, что государственные органы и учреждения будут действовать в соответствии с этим обязательством</a:t>
            </a:r>
            <a:r>
              <a:rPr lang="ru-RU" dirty="0" smtClean="0"/>
              <a:t>;</a:t>
            </a:r>
          </a:p>
          <a:p>
            <a:r>
              <a:rPr lang="ru-RU" i="1" dirty="0"/>
              <a:t>е</a:t>
            </a:r>
            <a:r>
              <a:rPr lang="ru-RU" dirty="0"/>
              <a:t>) принимать все соответствующие меры для ликвидации дискриминации в отношении женщин со стороны какого-либо лица, организации или предприятия</a:t>
            </a:r>
            <a:r>
              <a:rPr lang="ru-RU" dirty="0" smtClean="0"/>
              <a:t>;</a:t>
            </a:r>
          </a:p>
        </p:txBody>
      </p:sp>
    </p:spTree>
    <p:extLst>
      <p:ext uri="{BB962C8B-B14F-4D97-AF65-F5344CB8AC3E}">
        <p14:creationId xmlns:p14="http://schemas.microsoft.com/office/powerpoint/2010/main" val="1018044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3460898" y="724787"/>
            <a:ext cx="8229600" cy="4530725"/>
          </a:xfrm>
        </p:spPr>
        <p:txBody>
          <a:bodyPr>
            <a:normAutofit/>
          </a:bodyPr>
          <a:lstStyle/>
          <a:p>
            <a:pPr algn="ctr" eaLnBrk="1" hangingPunct="1">
              <a:buFont typeface="Wingdings" pitchFamily="2" charset="2"/>
              <a:buNone/>
              <a:defRPr/>
            </a:pPr>
            <a:r>
              <a:rPr lang="ru-RU" sz="3200" b="1" dirty="0" smtClean="0"/>
              <a:t>это</a:t>
            </a:r>
            <a:br>
              <a:rPr lang="ru-RU" sz="3200" b="1" dirty="0" smtClean="0"/>
            </a:br>
            <a:r>
              <a:rPr lang="ru-RU" sz="3200" b="1" u="sng" dirty="0" smtClean="0"/>
              <a:t>систематически</a:t>
            </a:r>
            <a:r>
              <a:rPr lang="ru-RU" sz="3200" b="1" dirty="0" smtClean="0"/>
              <a:t> повторяющиеся акты физического,  психологического, сексуального, экономического воздействия </a:t>
            </a:r>
            <a:r>
              <a:rPr lang="ru-RU" sz="3200" b="1" u="sng" dirty="0" smtClean="0"/>
              <a:t>на близких людей</a:t>
            </a:r>
            <a:r>
              <a:rPr lang="ru-RU" sz="3200" b="1" dirty="0" smtClean="0"/>
              <a:t>, которые совершаются </a:t>
            </a:r>
            <a:r>
              <a:rPr lang="ru-RU" sz="3200" b="1" u="sng" dirty="0" smtClean="0"/>
              <a:t>против их воли </a:t>
            </a:r>
            <a:r>
              <a:rPr lang="ru-RU" sz="3200" b="1" dirty="0" smtClean="0"/>
              <a:t>с целью  обретения </a:t>
            </a:r>
            <a:r>
              <a:rPr lang="ru-RU" sz="3200" b="1" u="sng" dirty="0" smtClean="0"/>
              <a:t>власти и  контроля </a:t>
            </a:r>
            <a:r>
              <a:rPr lang="ru-RU" sz="3200" b="1" dirty="0" smtClean="0"/>
              <a:t>над ними.</a:t>
            </a:r>
            <a:r>
              <a:rPr lang="ru-RU" sz="3200" dirty="0" smtClean="0"/>
              <a:t> </a:t>
            </a:r>
          </a:p>
        </p:txBody>
      </p:sp>
      <p:sp>
        <p:nvSpPr>
          <p:cNvPr id="169989" name="Rectangle 5"/>
          <p:cNvSpPr>
            <a:spLocks noGrp="1" noChangeArrowheads="1"/>
          </p:cNvSpPr>
          <p:nvPr>
            <p:ph type="title"/>
          </p:nvPr>
        </p:nvSpPr>
        <p:spPr/>
        <p:txBody>
          <a:bodyPr/>
          <a:lstStyle/>
          <a:p>
            <a:pPr algn="ctr" eaLnBrk="1" hangingPunct="1">
              <a:defRPr/>
            </a:pPr>
            <a:r>
              <a:rPr lang="ru-RU" b="1" dirty="0" smtClean="0"/>
              <a:t>Домашнее насилие - </a:t>
            </a:r>
          </a:p>
        </p:txBody>
      </p:sp>
    </p:spTree>
    <p:extLst>
      <p:ext uri="{BB962C8B-B14F-4D97-AF65-F5344CB8AC3E}">
        <p14:creationId xmlns:p14="http://schemas.microsoft.com/office/powerpoint/2010/main" val="1394983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400" dirty="0" smtClean="0"/>
              <a:t>Обязательства государств по </a:t>
            </a:r>
            <a:r>
              <a:rPr lang="en-US" sz="3400" dirty="0" smtClean="0"/>
              <a:t>CEDAW</a:t>
            </a:r>
            <a:endParaRPr lang="ru-RU" sz="3400" dirty="0"/>
          </a:p>
        </p:txBody>
      </p:sp>
      <p:sp>
        <p:nvSpPr>
          <p:cNvPr id="3" name="Объект 2"/>
          <p:cNvSpPr>
            <a:spLocks noGrp="1"/>
          </p:cNvSpPr>
          <p:nvPr>
            <p:ph idx="1"/>
          </p:nvPr>
        </p:nvSpPr>
        <p:spPr/>
        <p:txBody>
          <a:bodyPr>
            <a:normAutofit/>
          </a:bodyPr>
          <a:lstStyle/>
          <a:p>
            <a:r>
              <a:rPr lang="ru-RU" i="1" dirty="0"/>
              <a:t>f</a:t>
            </a:r>
            <a:r>
              <a:rPr lang="ru-RU" dirty="0"/>
              <a:t>) принимать все соответствующие меры, включая законодательные, для изменения или отмены действующих законов, постановлений, обычаев и практики, которые представляют собой дискриминацию в отношении женщин;</a:t>
            </a:r>
          </a:p>
          <a:p>
            <a:r>
              <a:rPr lang="ru-RU" i="1" dirty="0"/>
              <a:t>g</a:t>
            </a:r>
            <a:r>
              <a:rPr lang="ru-RU" dirty="0"/>
              <a:t>) отменить все положения своего уголовного законодательства, которые представляют собой дискриминацию в отношении женщин</a:t>
            </a:r>
            <a:r>
              <a:rPr lang="ru-RU" dirty="0" smtClean="0"/>
              <a:t>.</a:t>
            </a:r>
          </a:p>
          <a:p>
            <a:endParaRPr lang="ru-RU" dirty="0" smtClean="0"/>
          </a:p>
          <a:p>
            <a:r>
              <a:rPr lang="ru-RU" dirty="0" smtClean="0"/>
              <a:t>Статья 5 Конвенции:</a:t>
            </a:r>
          </a:p>
          <a:p>
            <a:r>
              <a:rPr lang="ru-RU" i="1" dirty="0"/>
              <a:t>а</a:t>
            </a:r>
            <a:r>
              <a:rPr lang="ru-RU" dirty="0"/>
              <a:t>) изменить социальные и культурные модели поведения мужчин и женщин с целью достижения искоренения предрассудков и упразднения обычаев и всей прочей практики, которые основаны на идее неполноценности или превосходства одного из полов или стереотипности роли мужчин и женщин;</a:t>
            </a:r>
          </a:p>
        </p:txBody>
      </p:sp>
    </p:spTree>
    <p:extLst>
      <p:ext uri="{BB962C8B-B14F-4D97-AF65-F5344CB8AC3E}">
        <p14:creationId xmlns:p14="http://schemas.microsoft.com/office/powerpoint/2010/main" val="1623165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 на жизнь. Позитивные обязательства</a:t>
            </a:r>
            <a:r>
              <a:rPr lang="en-US" dirty="0" smtClean="0"/>
              <a:t> </a:t>
            </a:r>
            <a:r>
              <a:rPr lang="ru-RU" dirty="0" smtClean="0"/>
              <a:t>государств</a:t>
            </a:r>
            <a:r>
              <a:rPr lang="en-US" dirty="0" smtClean="0"/>
              <a:t/>
            </a:r>
            <a:br>
              <a:rPr lang="en-US" dirty="0" smtClean="0"/>
            </a:br>
            <a:r>
              <a:rPr lang="en-US" dirty="0"/>
              <a:t/>
            </a:r>
            <a:br>
              <a:rPr lang="en-US" dirty="0"/>
            </a:br>
            <a:r>
              <a:rPr lang="en-US" sz="2400" dirty="0" smtClean="0"/>
              <a:t>(</a:t>
            </a:r>
            <a:r>
              <a:rPr lang="en-US" sz="2400" dirty="0" err="1" smtClean="0"/>
              <a:t>Opuz</a:t>
            </a:r>
            <a:r>
              <a:rPr lang="en-US" sz="2400" dirty="0" smtClean="0"/>
              <a:t> v. Turkey, Osman v. the UK, </a:t>
            </a:r>
            <a:r>
              <a:rPr lang="en-US" sz="2400" dirty="0" err="1" smtClean="0"/>
              <a:t>Sahide</a:t>
            </a:r>
            <a:r>
              <a:rPr lang="en-US" sz="2400" dirty="0" smtClean="0"/>
              <a:t> </a:t>
            </a:r>
            <a:r>
              <a:rPr lang="en-US" sz="2400" dirty="0" err="1"/>
              <a:t>Goekce</a:t>
            </a:r>
            <a:r>
              <a:rPr lang="en-US" sz="2400" dirty="0"/>
              <a:t> v. </a:t>
            </a:r>
            <a:r>
              <a:rPr lang="en-US" sz="2400" dirty="0" smtClean="0"/>
              <a:t>Austria)</a:t>
            </a:r>
            <a:endParaRPr lang="ru-RU" dirty="0"/>
          </a:p>
        </p:txBody>
      </p:sp>
      <p:sp>
        <p:nvSpPr>
          <p:cNvPr id="3" name="Объект 2"/>
          <p:cNvSpPr>
            <a:spLocks noGrp="1"/>
          </p:cNvSpPr>
          <p:nvPr>
            <p:ph idx="1"/>
          </p:nvPr>
        </p:nvSpPr>
        <p:spPr/>
        <p:txBody>
          <a:bodyPr>
            <a:normAutofit fontScale="77500" lnSpcReduction="20000"/>
          </a:bodyPr>
          <a:lstStyle/>
          <a:p>
            <a:r>
              <a:rPr lang="ru-RU" dirty="0" smtClean="0"/>
              <a:t>Воздерживаться от умышленного и незаконного лишения человека жизни</a:t>
            </a:r>
          </a:p>
          <a:p>
            <a:r>
              <a:rPr lang="ru-RU" dirty="0" smtClean="0"/>
              <a:t>Предпринимать необходимые меры для охраны жизни людей, находящихся в пределах юрисдикции государства-участника</a:t>
            </a:r>
          </a:p>
          <a:p>
            <a:r>
              <a:rPr lang="ru-RU" dirty="0" smtClean="0"/>
              <a:t>Защищать право на жизнь путем введения эффективных положений уголовного законодательства для сдерживания совершения преступлений против личности, подкрепленного правоприменительным механизмом, </a:t>
            </a:r>
            <a:r>
              <a:rPr lang="ru-RU" b="1" dirty="0" smtClean="0"/>
              <a:t>для</a:t>
            </a:r>
            <a:r>
              <a:rPr lang="ru-RU" b="1" dirty="0"/>
              <a:t> </a:t>
            </a:r>
            <a:r>
              <a:rPr lang="ru-RU" b="1" dirty="0" smtClean="0"/>
              <a:t>предотвращения, пресечения и наказания нарушений</a:t>
            </a:r>
          </a:p>
          <a:p>
            <a:r>
              <a:rPr lang="ru-RU" dirty="0" smtClean="0"/>
              <a:t>Принятие превентивных мер по защите лиц, чья жизнь находится под угрозой преступных действий со стороны третьих лиц (Осман, п. 36 и 115)</a:t>
            </a:r>
          </a:p>
          <a:p>
            <a:pPr marL="0" indent="0">
              <a:buNone/>
            </a:pPr>
            <a:r>
              <a:rPr lang="ru-RU" dirty="0" smtClean="0"/>
              <a:t>Но:</a:t>
            </a:r>
            <a:endParaRPr lang="en-US" dirty="0" smtClean="0"/>
          </a:p>
          <a:p>
            <a:r>
              <a:rPr lang="ru-RU" dirty="0" smtClean="0"/>
              <a:t>Не каждое заявление о риске для жизни требует от властей принятия мер для его предотвращения. Для возникновения позитивного обязательства должно быть установлено, что </a:t>
            </a:r>
            <a:r>
              <a:rPr lang="ru-RU" b="1" dirty="0" smtClean="0"/>
              <a:t>власти знали или должны были знать </a:t>
            </a:r>
            <a:r>
              <a:rPr lang="ru-RU" dirty="0" smtClean="0"/>
              <a:t>о существовании реального и непосредственного риска для жизни конкретного лица в связи с преступными действиями другого лица, но не предприняли адекватных мер в пределах своих полномочий для предотвращения этого риска (Осман, п. 116)</a:t>
            </a:r>
          </a:p>
          <a:p>
            <a:r>
              <a:rPr lang="ru-RU" dirty="0" smtClean="0"/>
              <a:t>Создание эффективной и независимой судебной системы для возможности установления причин убийства и наказания виновных (п. 150 </a:t>
            </a:r>
            <a:r>
              <a:rPr lang="ru-RU" dirty="0" err="1" smtClean="0"/>
              <a:t>Опуз</a:t>
            </a:r>
            <a:r>
              <a:rPr lang="ru-RU" dirty="0" smtClean="0"/>
              <a:t>)</a:t>
            </a:r>
          </a:p>
          <a:p>
            <a:r>
              <a:rPr lang="ru-RU" dirty="0" smtClean="0"/>
              <a:t>Проведение своевременного и эффективного расследования (п. 150 </a:t>
            </a:r>
            <a:r>
              <a:rPr lang="ru-RU" dirty="0" err="1" smtClean="0"/>
              <a:t>Опуз</a:t>
            </a:r>
            <a:r>
              <a:rPr lang="ru-RU" dirty="0" smtClean="0"/>
              <a:t>)</a:t>
            </a:r>
          </a:p>
          <a:p>
            <a:r>
              <a:rPr lang="ru-RU" dirty="0" smtClean="0"/>
              <a:t>Обеспечить </a:t>
            </a:r>
            <a:r>
              <a:rPr lang="ru-RU" b="1" dirty="0" smtClean="0"/>
              <a:t>решительное и оперативное преследование </a:t>
            </a:r>
            <a:r>
              <a:rPr lang="ru-RU" dirty="0" smtClean="0"/>
              <a:t>в судебном порядке лиц, совершающих акты бытового насилия (п. </a:t>
            </a:r>
            <a:r>
              <a:rPr lang="en-US" dirty="0" smtClean="0"/>
              <a:t>B</a:t>
            </a:r>
            <a:r>
              <a:rPr lang="ru-RU" dirty="0" smtClean="0"/>
              <a:t>, Шахида Гёкче против Австрии)</a:t>
            </a:r>
          </a:p>
          <a:p>
            <a:endParaRPr lang="ru-RU" dirty="0" smtClean="0"/>
          </a:p>
          <a:p>
            <a:endParaRPr lang="ru-RU" dirty="0" smtClean="0"/>
          </a:p>
        </p:txBody>
      </p:sp>
    </p:spTree>
    <p:extLst>
      <p:ext uri="{BB962C8B-B14F-4D97-AF65-F5344CB8AC3E}">
        <p14:creationId xmlns:p14="http://schemas.microsoft.com/office/powerpoint/2010/main" val="2508657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Возбуждение уголовного дела без заявления потерпевшей</a:t>
            </a:r>
            <a:br>
              <a:rPr lang="ru-RU" dirty="0" smtClean="0"/>
            </a:br>
            <a:r>
              <a:rPr lang="ru-RU" dirty="0" smtClean="0"/>
              <a:t/>
            </a:r>
            <a:br>
              <a:rPr lang="ru-RU" dirty="0" smtClean="0"/>
            </a:br>
            <a:r>
              <a:rPr lang="ru-RU" sz="2400" dirty="0" smtClean="0"/>
              <a:t>(конкуренция прав по статьям 2, 3 и 8)</a:t>
            </a:r>
            <a:r>
              <a:rPr lang="en-US" sz="2400" dirty="0" smtClean="0"/>
              <a:t/>
            </a:r>
            <a:br>
              <a:rPr lang="en-US" sz="2400" dirty="0" smtClean="0"/>
            </a:br>
            <a:r>
              <a:rPr lang="en-US" sz="2400" dirty="0"/>
              <a:t/>
            </a:r>
            <a:br>
              <a:rPr lang="en-US" sz="2400" dirty="0"/>
            </a:br>
            <a:r>
              <a:rPr lang="en-US" sz="2400" dirty="0" err="1" smtClean="0"/>
              <a:t>Opuz</a:t>
            </a:r>
            <a:r>
              <a:rPr lang="en-US" sz="2400" dirty="0" smtClean="0"/>
              <a:t> v. Turkey</a:t>
            </a:r>
            <a:endParaRPr lang="ru-RU" sz="2400" dirty="0"/>
          </a:p>
        </p:txBody>
      </p:sp>
      <p:sp>
        <p:nvSpPr>
          <p:cNvPr id="3" name="Объект 2"/>
          <p:cNvSpPr>
            <a:spLocks noGrp="1"/>
          </p:cNvSpPr>
          <p:nvPr>
            <p:ph idx="1"/>
          </p:nvPr>
        </p:nvSpPr>
        <p:spPr>
          <a:xfrm>
            <a:off x="3869267" y="864107"/>
            <a:ext cx="7826863" cy="5836943"/>
          </a:xfrm>
        </p:spPr>
        <p:txBody>
          <a:bodyPr>
            <a:normAutofit fontScale="92500" lnSpcReduction="20000"/>
          </a:bodyPr>
          <a:lstStyle/>
          <a:p>
            <a:pPr marL="0" indent="0" algn="ctr">
              <a:buNone/>
            </a:pPr>
            <a:r>
              <a:rPr lang="ru-RU" b="1" dirty="0" smtClean="0"/>
              <a:t>Уголовное преследования. Частный или общественный интерес?</a:t>
            </a:r>
          </a:p>
          <a:p>
            <a:r>
              <a:rPr lang="ru-RU" dirty="0" smtClean="0"/>
              <a:t>Принимая </a:t>
            </a:r>
            <a:r>
              <a:rPr lang="ru-RU" dirty="0"/>
              <a:t>решение о возбуждении уголовного дела, власти могут учитывать следующие факторы:</a:t>
            </a:r>
          </a:p>
          <a:p>
            <a:r>
              <a:rPr lang="ru-RU" dirty="0" smtClean="0"/>
              <a:t>тяжесть преступления</a:t>
            </a:r>
            <a:endParaRPr lang="ru-RU" dirty="0"/>
          </a:p>
          <a:p>
            <a:r>
              <a:rPr lang="ru-RU" dirty="0" smtClean="0"/>
              <a:t>физический </a:t>
            </a:r>
            <a:r>
              <a:rPr lang="ru-RU" dirty="0"/>
              <a:t>или </a:t>
            </a:r>
            <a:r>
              <a:rPr lang="ru-RU" dirty="0" smtClean="0"/>
              <a:t>психологический характер травм потерпевшей</a:t>
            </a:r>
            <a:endParaRPr lang="ru-RU" dirty="0"/>
          </a:p>
          <a:p>
            <a:r>
              <a:rPr lang="ru-RU" dirty="0" smtClean="0"/>
              <a:t>использование </a:t>
            </a:r>
            <a:r>
              <a:rPr lang="ru-RU" dirty="0"/>
              <a:t>обвиняемым </a:t>
            </a:r>
            <a:r>
              <a:rPr lang="ru-RU" dirty="0" smtClean="0"/>
              <a:t>оружия</a:t>
            </a:r>
            <a:endParaRPr lang="ru-RU" dirty="0"/>
          </a:p>
          <a:p>
            <a:r>
              <a:rPr lang="ru-RU" dirty="0" smtClean="0"/>
              <a:t>высказывал </a:t>
            </a:r>
            <a:r>
              <a:rPr lang="ru-RU" dirty="0"/>
              <a:t>ли он какие-либо угрозы после </a:t>
            </a:r>
            <a:r>
              <a:rPr lang="ru-RU" dirty="0" smtClean="0"/>
              <a:t>нападения</a:t>
            </a:r>
            <a:endParaRPr lang="ru-RU" dirty="0"/>
          </a:p>
          <a:p>
            <a:r>
              <a:rPr lang="ru-RU" dirty="0" smtClean="0"/>
              <a:t>было </a:t>
            </a:r>
            <a:r>
              <a:rPr lang="ru-RU" dirty="0"/>
              <a:t>ли нападение </a:t>
            </a:r>
            <a:r>
              <a:rPr lang="ru-RU" dirty="0" smtClean="0"/>
              <a:t>спланированным</a:t>
            </a:r>
            <a:endParaRPr lang="ru-RU" dirty="0"/>
          </a:p>
          <a:p>
            <a:r>
              <a:rPr lang="ru-RU" dirty="0" smtClean="0"/>
              <a:t>влияние </a:t>
            </a:r>
            <a:r>
              <a:rPr lang="ru-RU" dirty="0"/>
              <a:t>насилия (включая психологическое) на детей, живущих в том же </a:t>
            </a:r>
            <a:r>
              <a:rPr lang="ru-RU" dirty="0" smtClean="0"/>
              <a:t>доме</a:t>
            </a:r>
            <a:endParaRPr lang="ru-RU" dirty="0"/>
          </a:p>
          <a:p>
            <a:r>
              <a:rPr lang="ru-RU" dirty="0" smtClean="0"/>
              <a:t>вероятность </a:t>
            </a:r>
            <a:r>
              <a:rPr lang="ru-RU" dirty="0"/>
              <a:t>совершения нового </a:t>
            </a:r>
            <a:r>
              <a:rPr lang="ru-RU" dirty="0" smtClean="0"/>
              <a:t>преступления</a:t>
            </a:r>
            <a:endParaRPr lang="ru-RU" dirty="0"/>
          </a:p>
          <a:p>
            <a:r>
              <a:rPr lang="ru-RU" dirty="0" smtClean="0"/>
              <a:t>длительная </a:t>
            </a:r>
            <a:r>
              <a:rPr lang="ru-RU" dirty="0"/>
              <a:t>угроза здоровью и безопасности жертвы или любого другого </a:t>
            </a:r>
            <a:r>
              <a:rPr lang="ru-RU" dirty="0" smtClean="0"/>
              <a:t>лица</a:t>
            </a:r>
            <a:endParaRPr lang="ru-RU" dirty="0"/>
          </a:p>
          <a:p>
            <a:r>
              <a:rPr lang="ru-RU" dirty="0" smtClean="0"/>
              <a:t>отношения </a:t>
            </a:r>
            <a:r>
              <a:rPr lang="ru-RU" dirty="0"/>
              <a:t>между жертвой и нарушителем в данный момент и влияние возбуждения уголовного дела на эти </a:t>
            </a:r>
            <a:r>
              <a:rPr lang="ru-RU" dirty="0" smtClean="0"/>
              <a:t>отношения</a:t>
            </a:r>
            <a:endParaRPr lang="ru-RU" dirty="0"/>
          </a:p>
          <a:p>
            <a:r>
              <a:rPr lang="ru-RU" dirty="0" smtClean="0"/>
              <a:t>история взаимоотношений, </a:t>
            </a:r>
            <a:r>
              <a:rPr lang="ru-RU" dirty="0"/>
              <a:t>в особенности, были ли другие случаи </a:t>
            </a:r>
            <a:r>
              <a:rPr lang="ru-RU" dirty="0" smtClean="0"/>
              <a:t>насилия</a:t>
            </a:r>
            <a:endParaRPr lang="ru-RU" dirty="0"/>
          </a:p>
          <a:p>
            <a:r>
              <a:rPr lang="ru-RU" dirty="0" smtClean="0"/>
              <a:t>история </a:t>
            </a:r>
            <a:r>
              <a:rPr lang="ru-RU" dirty="0"/>
              <a:t>совершения обвиняемым правонарушений в прошлом, в частности, </a:t>
            </a:r>
            <a:r>
              <a:rPr lang="ru-RU" dirty="0" smtClean="0"/>
              <a:t>насильственных</a:t>
            </a:r>
            <a:endParaRPr lang="ru-RU" b="1" dirty="0" smtClean="0"/>
          </a:p>
          <a:p>
            <a:endParaRPr lang="ru-RU" dirty="0"/>
          </a:p>
        </p:txBody>
      </p:sp>
    </p:spTree>
    <p:extLst>
      <p:ext uri="{BB962C8B-B14F-4D97-AF65-F5344CB8AC3E}">
        <p14:creationId xmlns:p14="http://schemas.microsoft.com/office/powerpoint/2010/main" val="1592833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Оценка «реальности» угроз и их влияние на права </a:t>
            </a:r>
            <a:r>
              <a:rPr lang="ru-RU" dirty="0" smtClean="0"/>
              <a:t>заявителей</a:t>
            </a:r>
            <a:br>
              <a:rPr lang="ru-RU" dirty="0" smtClean="0"/>
            </a:br>
            <a:r>
              <a:rPr lang="ru-RU" dirty="0"/>
              <a:t/>
            </a:r>
            <a:br>
              <a:rPr lang="ru-RU" dirty="0"/>
            </a:br>
            <a:r>
              <a:rPr lang="en-US" sz="2400" dirty="0" smtClean="0"/>
              <a:t>(</a:t>
            </a:r>
            <a:r>
              <a:rPr lang="en-US" sz="2400" dirty="0" err="1" smtClean="0"/>
              <a:t>Opuz</a:t>
            </a:r>
            <a:r>
              <a:rPr lang="en-US" sz="2400" dirty="0" smtClean="0"/>
              <a:t> v. Turkey)</a:t>
            </a:r>
            <a:endParaRPr lang="ru-RU" dirty="0"/>
          </a:p>
        </p:txBody>
      </p:sp>
      <p:sp>
        <p:nvSpPr>
          <p:cNvPr id="3" name="Объект 2"/>
          <p:cNvSpPr>
            <a:spLocks noGrp="1"/>
          </p:cNvSpPr>
          <p:nvPr>
            <p:ph idx="1"/>
          </p:nvPr>
        </p:nvSpPr>
        <p:spPr/>
        <p:txBody>
          <a:bodyPr>
            <a:normAutofit fontScale="85000" lnSpcReduction="20000"/>
          </a:bodyPr>
          <a:lstStyle/>
          <a:p>
            <a:pPr marL="0" indent="0">
              <a:buNone/>
            </a:pPr>
            <a:endParaRPr lang="ru-RU" dirty="0" smtClean="0"/>
          </a:p>
          <a:p>
            <a:r>
              <a:rPr lang="ru-RU" dirty="0"/>
              <a:t>В</a:t>
            </a:r>
            <a:r>
              <a:rPr lang="ru-RU" dirty="0" smtClean="0"/>
              <a:t>ласти </a:t>
            </a:r>
            <a:r>
              <a:rPr lang="ru-RU" dirty="0"/>
              <a:t>ссылались на отзыв заявлений и необходимость соблюдения баланса прав, предусмотренных статьями 2, 3 и </a:t>
            </a:r>
            <a:r>
              <a:rPr lang="ru-RU" dirty="0" smtClean="0"/>
              <a:t>8</a:t>
            </a:r>
          </a:p>
          <a:p>
            <a:r>
              <a:rPr lang="ru-RU" dirty="0"/>
              <a:t>В некоторых случаях вмешательство национальных властей в частную семейную жизнь может быть необходимо для защиты здоровья и прав других лиц или предотвращения совершения преступления (п. 144 </a:t>
            </a:r>
            <a:r>
              <a:rPr lang="ru-RU" dirty="0" err="1"/>
              <a:t>Опуз</a:t>
            </a:r>
            <a:r>
              <a:rPr lang="ru-RU" dirty="0" smtClean="0"/>
              <a:t>)</a:t>
            </a:r>
          </a:p>
          <a:p>
            <a:r>
              <a:rPr lang="ru-RU" dirty="0"/>
              <a:t>Чем более серьезно правонарушение или чем выше риск повторения насилия, тем более вероятно, что преследование должно быть продолжено ради защиты общественного интереса, даже если жертва отказывается от своей жалобы (</a:t>
            </a:r>
            <a:r>
              <a:rPr lang="ru-RU" dirty="0" err="1"/>
              <a:t>пп</a:t>
            </a:r>
            <a:r>
              <a:rPr lang="ru-RU" dirty="0"/>
              <a:t>. 138-139 </a:t>
            </a:r>
            <a:r>
              <a:rPr lang="ru-RU" dirty="0" err="1"/>
              <a:t>Опуз</a:t>
            </a:r>
            <a:r>
              <a:rPr lang="ru-RU" dirty="0" smtClean="0"/>
              <a:t>)</a:t>
            </a:r>
            <a:endParaRPr lang="ru-RU" dirty="0"/>
          </a:p>
          <a:p>
            <a:r>
              <a:rPr lang="ru-RU" dirty="0"/>
              <a:t>Суд  сожалением отметил, что возможность осуществления преследования была связана с заявлением потерпевшей (п. 145 </a:t>
            </a:r>
            <a:r>
              <a:rPr lang="ru-RU" dirty="0" err="1"/>
              <a:t>Опуз</a:t>
            </a:r>
            <a:r>
              <a:rPr lang="ru-RU" dirty="0"/>
              <a:t>)</a:t>
            </a:r>
          </a:p>
          <a:p>
            <a:r>
              <a:rPr lang="ru-RU" dirty="0"/>
              <a:t>С</a:t>
            </a:r>
            <a:r>
              <a:rPr lang="ru-RU" dirty="0" smtClean="0"/>
              <a:t> </a:t>
            </a:r>
            <a:r>
              <a:rPr lang="ru-RU" dirty="0"/>
              <a:t>момента, когда властям стало известно о ситуации (насилия в семье), они не могут оправдывать поведением пострадавшей свой отказ принять необходимые меры для предотвращения угрозы (п. 153, </a:t>
            </a:r>
            <a:r>
              <a:rPr lang="ru-RU" dirty="0" err="1"/>
              <a:t>Опуз</a:t>
            </a:r>
            <a:r>
              <a:rPr lang="ru-RU" dirty="0"/>
              <a:t>) </a:t>
            </a:r>
            <a:endParaRPr lang="ru-RU" dirty="0" smtClean="0"/>
          </a:p>
          <a:p>
            <a:r>
              <a:rPr lang="ru-RU" dirty="0" smtClean="0"/>
              <a:t>Суд отмечает, что заявительница и ее супруг имели напряженные отношения с самого начала, и обозревает реакцию властей на жалобы самой заявительницы и ее матери</a:t>
            </a:r>
          </a:p>
          <a:p>
            <a:r>
              <a:rPr lang="ru-RU" dirty="0" smtClean="0"/>
              <a:t>Суд приходит к выводу о том, что местные власти могли бы предвидеть возможность летального исхода</a:t>
            </a:r>
          </a:p>
        </p:txBody>
      </p:sp>
    </p:spTree>
    <p:extLst>
      <p:ext uri="{BB962C8B-B14F-4D97-AF65-F5344CB8AC3E}">
        <p14:creationId xmlns:p14="http://schemas.microsoft.com/office/powerpoint/2010/main" val="17092433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 на жизнь. Позитивные обязательства</a:t>
            </a:r>
            <a:br>
              <a:rPr lang="ru-RU" dirty="0" smtClean="0"/>
            </a:br>
            <a:r>
              <a:rPr lang="ru-RU" dirty="0"/>
              <a:t/>
            </a:r>
            <a:br>
              <a:rPr lang="ru-RU" dirty="0"/>
            </a:br>
            <a:r>
              <a:rPr lang="ru-RU" sz="2400" dirty="0" smtClean="0"/>
              <a:t>(</a:t>
            </a:r>
            <a:r>
              <a:rPr lang="en-US" sz="2400" dirty="0" err="1" smtClean="0"/>
              <a:t>Kontrova</a:t>
            </a:r>
            <a:r>
              <a:rPr lang="en-US" sz="2400" dirty="0" smtClean="0"/>
              <a:t> v. Slovakia</a:t>
            </a:r>
            <a:r>
              <a:rPr lang="ru-RU" sz="2400" dirty="0" smtClean="0"/>
              <a:t>)</a:t>
            </a:r>
            <a:endParaRPr lang="ru-RU" sz="2400" dirty="0"/>
          </a:p>
        </p:txBody>
      </p:sp>
      <p:sp>
        <p:nvSpPr>
          <p:cNvPr id="3" name="Объект 2"/>
          <p:cNvSpPr>
            <a:spLocks noGrp="1"/>
          </p:cNvSpPr>
          <p:nvPr>
            <p:ph idx="1"/>
          </p:nvPr>
        </p:nvSpPr>
        <p:spPr/>
        <p:txBody>
          <a:bodyPr/>
          <a:lstStyle/>
          <a:p>
            <a:r>
              <a:rPr lang="ru-RU" dirty="0" smtClean="0"/>
              <a:t>В деле </a:t>
            </a:r>
            <a:r>
              <a:rPr lang="ru-RU" dirty="0" err="1" smtClean="0"/>
              <a:t>Контрова</a:t>
            </a:r>
            <a:r>
              <a:rPr lang="ru-RU" dirty="0" smtClean="0"/>
              <a:t> против Словакии Суд указал, что у властей возникли следующие конкретные обязательства:</a:t>
            </a:r>
          </a:p>
          <a:p>
            <a:r>
              <a:rPr lang="ru-RU" dirty="0" smtClean="0"/>
              <a:t>Принятие и надлежащая регистрация жалобы заявительницы</a:t>
            </a:r>
          </a:p>
          <a:p>
            <a:r>
              <a:rPr lang="ru-RU" dirty="0" smtClean="0"/>
              <a:t>Проведение уголовного расследования и немедленное возбуждение уголовного дела</a:t>
            </a:r>
          </a:p>
          <a:p>
            <a:r>
              <a:rPr lang="ru-RU" dirty="0" smtClean="0"/>
              <a:t>Отслеживание срочных звонков о помощи и консультирование по поводу дальнейших действий</a:t>
            </a:r>
          </a:p>
          <a:p>
            <a:r>
              <a:rPr lang="ru-RU" dirty="0" smtClean="0"/>
              <a:t>Принятие мер в ответ на утверждения о том, что муж заявительницы имеет оружие и высказывает в ее адрес угрозы насилия (</a:t>
            </a:r>
            <a:r>
              <a:rPr lang="ru-RU" dirty="0" err="1" smtClean="0"/>
              <a:t>пп</a:t>
            </a:r>
            <a:r>
              <a:rPr lang="ru-RU" dirty="0" smtClean="0"/>
              <a:t>. 52 и 53)</a:t>
            </a:r>
            <a:endParaRPr lang="ru-RU" dirty="0"/>
          </a:p>
        </p:txBody>
      </p:sp>
    </p:spTree>
    <p:extLst>
      <p:ext uri="{BB962C8B-B14F-4D97-AF65-F5344CB8AC3E}">
        <p14:creationId xmlns:p14="http://schemas.microsoft.com/office/powerpoint/2010/main" val="23992092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 на жизнь. Позитивные обязательства</a:t>
            </a:r>
            <a:br>
              <a:rPr lang="ru-RU" dirty="0" smtClean="0"/>
            </a:br>
            <a:r>
              <a:rPr lang="ru-RU" dirty="0"/>
              <a:t/>
            </a:r>
            <a:br>
              <a:rPr lang="ru-RU" dirty="0"/>
            </a:br>
            <a:r>
              <a:rPr lang="ru-RU" sz="2400" dirty="0" smtClean="0"/>
              <a:t>(</a:t>
            </a:r>
            <a:r>
              <a:rPr lang="en-US" sz="2400" dirty="0" err="1" smtClean="0"/>
              <a:t>Branko</a:t>
            </a:r>
            <a:r>
              <a:rPr lang="en-US" sz="2400" dirty="0" smtClean="0"/>
              <a:t> </a:t>
            </a:r>
            <a:r>
              <a:rPr lang="en-US" sz="2400" dirty="0" err="1" smtClean="0"/>
              <a:t>Tomasic</a:t>
            </a:r>
            <a:r>
              <a:rPr lang="en-US" sz="2400" dirty="0" smtClean="0"/>
              <a:t> and others v. Croatia</a:t>
            </a:r>
            <a:r>
              <a:rPr lang="ru-RU" sz="2400" dirty="0" smtClean="0"/>
              <a:t>)</a:t>
            </a:r>
            <a:endParaRPr lang="ru-RU" sz="2400" dirty="0"/>
          </a:p>
        </p:txBody>
      </p:sp>
      <p:sp>
        <p:nvSpPr>
          <p:cNvPr id="3" name="Объект 2"/>
          <p:cNvSpPr>
            <a:spLocks noGrp="1"/>
          </p:cNvSpPr>
          <p:nvPr>
            <p:ph idx="1"/>
          </p:nvPr>
        </p:nvSpPr>
        <p:spPr/>
        <p:txBody>
          <a:bodyPr/>
          <a:lstStyle/>
          <a:p>
            <a:r>
              <a:rPr lang="ru-RU" dirty="0"/>
              <a:t>Установленные национальными судами факты и заключения психиатрической экспертизы однозначно свидетельствовали о том, что власти знали о серьезности угроз, высказанных в отношении жизни матери и ребенка, и должны были предпринять все необходимые меры для их защиты. </a:t>
            </a:r>
          </a:p>
          <a:p>
            <a:r>
              <a:rPr lang="ru-RU" dirty="0"/>
              <a:t>Власти не продемонстрировали, что было проведено обязательное психиатрическое лечение агрессора; его лечение в тюрьме включало в себя разговорные сессии с персоналом тюрьмы, ни один из которых не являлся психиатром; он не был продиагностирован перед тем, как покинуть тюрьму, в том числе с целью установления – представляет ли он угрозу для ребенка и его матери.</a:t>
            </a:r>
          </a:p>
          <a:p>
            <a:r>
              <a:rPr lang="ru-RU" dirty="0"/>
              <a:t>Суд пришел к выводу о том, что не было предпринято адекватных мер для защиты их жизней (Бранко </a:t>
            </a:r>
            <a:r>
              <a:rPr lang="ru-RU" dirty="0" err="1"/>
              <a:t>Томашич</a:t>
            </a:r>
            <a:r>
              <a:rPr lang="ru-RU" dirty="0"/>
              <a:t> и другие против Хорватии)</a:t>
            </a:r>
          </a:p>
          <a:p>
            <a:endParaRPr lang="ru-RU" dirty="0"/>
          </a:p>
        </p:txBody>
      </p:sp>
    </p:spTree>
    <p:extLst>
      <p:ext uri="{BB962C8B-B14F-4D97-AF65-F5344CB8AC3E}">
        <p14:creationId xmlns:p14="http://schemas.microsoft.com/office/powerpoint/2010/main" val="48152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 на жизнь. Позитивные обязательства</a:t>
            </a:r>
            <a:br>
              <a:rPr lang="ru-RU" dirty="0" smtClean="0"/>
            </a:br>
            <a:r>
              <a:rPr lang="ru-RU" sz="2400" dirty="0" smtClean="0"/>
              <a:t/>
            </a:r>
            <a:br>
              <a:rPr lang="ru-RU" sz="2400" dirty="0" smtClean="0"/>
            </a:br>
            <a:r>
              <a:rPr lang="ru-RU" sz="2400" dirty="0" smtClean="0"/>
              <a:t>(</a:t>
            </a:r>
            <a:r>
              <a:rPr lang="en-US" sz="2400" dirty="0" err="1" smtClean="0"/>
              <a:t>Sahide</a:t>
            </a:r>
            <a:r>
              <a:rPr lang="en-US" sz="2400" dirty="0" smtClean="0"/>
              <a:t> </a:t>
            </a:r>
            <a:r>
              <a:rPr lang="en-US" sz="2400" dirty="0" err="1" smtClean="0"/>
              <a:t>Goekce</a:t>
            </a:r>
            <a:r>
              <a:rPr lang="en-US" sz="2400" dirty="0" smtClean="0"/>
              <a:t> v. Austria</a:t>
            </a:r>
            <a:r>
              <a:rPr lang="ru-RU" sz="2400" dirty="0" smtClean="0"/>
              <a:t>)</a:t>
            </a:r>
            <a:endParaRPr lang="ru-RU" sz="2400" dirty="0"/>
          </a:p>
        </p:txBody>
      </p:sp>
      <p:sp>
        <p:nvSpPr>
          <p:cNvPr id="3" name="Объект 2"/>
          <p:cNvSpPr>
            <a:spLocks noGrp="1"/>
          </p:cNvSpPr>
          <p:nvPr>
            <p:ph idx="1"/>
          </p:nvPr>
        </p:nvSpPr>
        <p:spPr/>
        <p:txBody>
          <a:bodyPr>
            <a:normAutofit fontScale="92500" lnSpcReduction="10000"/>
          </a:bodyPr>
          <a:lstStyle/>
          <a:p>
            <a:r>
              <a:rPr lang="ru-RU" dirty="0" smtClean="0"/>
              <a:t>В течение трех лет с момента первого сообщения о насилии в семье, количество звонках в полицию о беспорядках и спорах или побоях постоянно росло, полиция трижды запрещала проживание и дважды просила прокурора арестовать Мустафу Гёкче; он купил оружие за три недели до убийства, несмотря на действовавший запрет на владение оружием; его брат сообщил в полицию о факте покупки оружия</a:t>
            </a:r>
          </a:p>
          <a:p>
            <a:r>
              <a:rPr lang="ru-RU" dirty="0" smtClean="0"/>
              <a:t>Шахида Гёкче звонила в службу экстренной помощи за несколько часов до гибели, но патрульная машина так и не приехала</a:t>
            </a:r>
          </a:p>
          <a:p>
            <a:r>
              <a:rPr lang="ru-RU" dirty="0"/>
              <a:t>П</a:t>
            </a:r>
            <a:r>
              <a:rPr lang="ru-RU" dirty="0" smtClean="0"/>
              <a:t>ри </a:t>
            </a:r>
            <a:r>
              <a:rPr lang="ru-RU" dirty="0"/>
              <a:t>таком сочетании факторов полиция знала или должна была знать, что Шахида Гёкче подвергается серьезной опасности и должна была отнестись к ее последнему звонку как к чрезвычайному происшествию, тем более сам Мустафа Гёкче продемонстрировал опасный и агрессивный характер своих намерений. Комитет считает, что в свете длительной серии скандалов и побоев на полицию, которая не отреагировала незамедлительно на звонок, можно </a:t>
            </a:r>
            <a:r>
              <a:rPr lang="ru-RU" b="1" dirty="0" smtClean="0"/>
              <a:t>возложить ответственность за непринятие должных мер в целях защиты Шахиды Гёкче </a:t>
            </a:r>
            <a:r>
              <a:rPr lang="ru-RU" dirty="0" smtClean="0"/>
              <a:t>(п. 12.1.4)</a:t>
            </a:r>
            <a:endParaRPr lang="ru-RU" dirty="0"/>
          </a:p>
          <a:p>
            <a:endParaRPr lang="ru-RU" dirty="0"/>
          </a:p>
        </p:txBody>
      </p:sp>
    </p:spTree>
    <p:extLst>
      <p:ext uri="{BB962C8B-B14F-4D97-AF65-F5344CB8AC3E}">
        <p14:creationId xmlns:p14="http://schemas.microsoft.com/office/powerpoint/2010/main" val="1620513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Срочность рассмотрения вопроса о назначении мер защиты</a:t>
            </a:r>
            <a:r>
              <a:rPr lang="en-US" dirty="0"/>
              <a:t/>
            </a:r>
            <a:br>
              <a:rPr lang="en-US" dirty="0"/>
            </a:br>
            <a:r>
              <a:rPr lang="ru-RU" dirty="0" smtClean="0"/>
              <a:t/>
            </a:r>
            <a:br>
              <a:rPr lang="ru-RU" dirty="0" smtClean="0"/>
            </a:br>
            <a:r>
              <a:rPr lang="ru-RU" sz="2400" dirty="0" smtClean="0"/>
              <a:t>(</a:t>
            </a:r>
            <a:r>
              <a:rPr lang="en-US" sz="2400" dirty="0" err="1" smtClean="0"/>
              <a:t>Kalukza</a:t>
            </a:r>
            <a:r>
              <a:rPr lang="en-US" sz="2400" dirty="0" smtClean="0"/>
              <a:t> v. Hungary, V.K. v. Bulgaria</a:t>
            </a:r>
            <a:r>
              <a:rPr lang="ru-RU" sz="2400" dirty="0" smtClean="0"/>
              <a:t>)</a:t>
            </a:r>
            <a:endParaRPr lang="ru-RU" sz="2400" dirty="0"/>
          </a:p>
        </p:txBody>
      </p:sp>
      <p:sp>
        <p:nvSpPr>
          <p:cNvPr id="3" name="Объект 2"/>
          <p:cNvSpPr>
            <a:spLocks noGrp="1"/>
          </p:cNvSpPr>
          <p:nvPr>
            <p:ph idx="1"/>
          </p:nvPr>
        </p:nvSpPr>
        <p:spPr/>
        <p:txBody>
          <a:bodyPr>
            <a:normAutofit/>
          </a:bodyPr>
          <a:lstStyle/>
          <a:p>
            <a:r>
              <a:rPr lang="ru-RU" dirty="0" smtClean="0"/>
              <a:t>Должны применяться своевременно/быстро</a:t>
            </a:r>
          </a:p>
          <a:p>
            <a:r>
              <a:rPr lang="ru-RU" dirty="0" smtClean="0"/>
              <a:t>Суд </a:t>
            </a:r>
            <a:r>
              <a:rPr lang="ru-RU" dirty="0"/>
              <a:t>нашел «поразительным, что властям потребовалось более полутора лет для принятия решения по первому ходатайству заявительницы о назначении защитного предписания &lt;…&gt; Даже если в результате ходатайство отклоняется, такое решение должно приниматься </a:t>
            </a:r>
            <a:r>
              <a:rPr lang="ru-RU" dirty="0" smtClean="0"/>
              <a:t>без </a:t>
            </a:r>
            <a:r>
              <a:rPr lang="ru-RU" dirty="0"/>
              <a:t>задержки</a:t>
            </a:r>
            <a:r>
              <a:rPr lang="ru-RU" dirty="0" smtClean="0"/>
              <a:t>»</a:t>
            </a:r>
          </a:p>
          <a:p>
            <a:r>
              <a:rPr lang="ru-RU" dirty="0"/>
              <a:t> </a:t>
            </a:r>
            <a:r>
              <a:rPr lang="ru-RU" dirty="0" smtClean="0"/>
              <a:t>Доминирующий агрессор. В </a:t>
            </a:r>
            <a:r>
              <a:rPr lang="ru-RU" dirty="0"/>
              <a:t>случаях, когда обе стороны применяют насилие друг к другу, защитное предписание должно быть вынесено в отношении обеих сторон с целью предотвращения контакта между </a:t>
            </a:r>
            <a:r>
              <a:rPr lang="ru-RU" dirty="0" smtClean="0"/>
              <a:t>ними (</a:t>
            </a:r>
            <a:r>
              <a:rPr lang="ru-RU" dirty="0" err="1" smtClean="0"/>
              <a:t>пп</a:t>
            </a:r>
            <a:r>
              <a:rPr lang="ru-RU" dirty="0" smtClean="0"/>
              <a:t>. 64 и 66, </a:t>
            </a:r>
            <a:r>
              <a:rPr lang="ru-RU" dirty="0" err="1" smtClean="0"/>
              <a:t>Калукца</a:t>
            </a:r>
            <a:r>
              <a:rPr lang="ru-RU" dirty="0"/>
              <a:t>)</a:t>
            </a:r>
            <a:endParaRPr lang="ru-RU" dirty="0" smtClean="0"/>
          </a:p>
          <a:p>
            <a:r>
              <a:rPr lang="ru-RU" dirty="0" smtClean="0"/>
              <a:t>В В.К. против Болгарии Комитет указал властям на необходимость отмены срока подачи прошения о мерах защиты (1 месяц) и обеспечить возможность вынесения постановлений о защите без соблюдением заявителем чрезмерных административных и юридических процедур (п. </a:t>
            </a:r>
            <a:r>
              <a:rPr lang="en-US" dirty="0" smtClean="0"/>
              <a:t>b (</a:t>
            </a:r>
            <a:r>
              <a:rPr lang="en-US" dirty="0" err="1" smtClean="0"/>
              <a:t>i</a:t>
            </a:r>
            <a:r>
              <a:rPr lang="en-US" dirty="0" smtClean="0"/>
              <a:t>)</a:t>
            </a:r>
            <a:r>
              <a:rPr lang="ru-RU" dirty="0" smtClean="0"/>
              <a:t>)</a:t>
            </a:r>
            <a:endParaRPr lang="en-US" dirty="0" smtClean="0"/>
          </a:p>
          <a:p>
            <a:endParaRPr lang="ru-RU" dirty="0"/>
          </a:p>
        </p:txBody>
      </p:sp>
    </p:spTree>
    <p:extLst>
      <p:ext uri="{BB962C8B-B14F-4D97-AF65-F5344CB8AC3E}">
        <p14:creationId xmlns:p14="http://schemas.microsoft.com/office/powerpoint/2010/main" val="19992063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Право не подвергаться насилию.</a:t>
            </a:r>
            <a:br>
              <a:rPr lang="ru-RU" dirty="0" smtClean="0"/>
            </a:br>
            <a:r>
              <a:rPr lang="ru-RU" dirty="0" smtClean="0"/>
              <a:t>Основные стандарты</a:t>
            </a:r>
            <a:r>
              <a:rPr lang="en-US" dirty="0" smtClean="0"/>
              <a:t/>
            </a:r>
            <a:br>
              <a:rPr lang="en-US" dirty="0" smtClean="0"/>
            </a:br>
            <a:r>
              <a:rPr lang="en-US" dirty="0" smtClean="0"/>
              <a:t/>
            </a:r>
            <a:br>
              <a:rPr lang="en-US" dirty="0" smtClean="0"/>
            </a:br>
            <a:r>
              <a:rPr lang="en-US" sz="2400" dirty="0" smtClean="0"/>
              <a:t>(</a:t>
            </a:r>
            <a:r>
              <a:rPr lang="en-US" sz="2400" dirty="0" err="1" smtClean="0"/>
              <a:t>Valiuliene</a:t>
            </a:r>
            <a:r>
              <a:rPr lang="en-US" sz="2400" dirty="0" smtClean="0"/>
              <a:t> v. Lithuania)</a:t>
            </a:r>
            <a:endParaRPr lang="ru-RU" dirty="0"/>
          </a:p>
        </p:txBody>
      </p:sp>
      <p:sp>
        <p:nvSpPr>
          <p:cNvPr id="3" name="Объект 2"/>
          <p:cNvSpPr>
            <a:spLocks noGrp="1"/>
          </p:cNvSpPr>
          <p:nvPr>
            <p:ph idx="1"/>
          </p:nvPr>
        </p:nvSpPr>
        <p:spPr/>
        <p:txBody>
          <a:bodyPr>
            <a:normAutofit fontScale="85000" lnSpcReduction="10000"/>
          </a:bodyPr>
          <a:lstStyle/>
          <a:p>
            <a:r>
              <a:rPr lang="ru-RU" dirty="0"/>
              <a:t>Ж</a:t>
            </a:r>
            <a:r>
              <a:rPr lang="ru-RU" dirty="0" smtClean="0"/>
              <a:t>естокое </a:t>
            </a:r>
            <a:r>
              <a:rPr lang="ru-RU" dirty="0"/>
              <a:t>обращение должно достичь </a:t>
            </a:r>
            <a:r>
              <a:rPr lang="ru-RU" b="1" dirty="0"/>
              <a:t>определенного уровня жестокости </a:t>
            </a:r>
            <a:r>
              <a:rPr lang="ru-RU" dirty="0"/>
              <a:t>для того, чтобы оцениваться в соответствии со статьей 3. Оценка этого уровня относительна и зависит от обстоятельств дела, таких как природа и контекст обращения, продолжительность, физические и психические последствия, и в некоторых случаях возраст, пол, состояние здоровья потерпевшей (п. </a:t>
            </a:r>
            <a:r>
              <a:rPr lang="ru-RU" dirty="0" smtClean="0"/>
              <a:t>65, </a:t>
            </a:r>
            <a:r>
              <a:rPr lang="ru-RU" dirty="0" err="1" smtClean="0"/>
              <a:t>Валиулиене</a:t>
            </a:r>
            <a:r>
              <a:rPr lang="ru-RU" dirty="0" smtClean="0"/>
              <a:t>)</a:t>
            </a:r>
            <a:endParaRPr lang="ru-RU" dirty="0"/>
          </a:p>
          <a:p>
            <a:r>
              <a:rPr lang="ru-RU" dirty="0"/>
              <a:t>Обращение признавалось Судом </a:t>
            </a:r>
            <a:r>
              <a:rPr lang="ru-RU" b="1" dirty="0"/>
              <a:t>«бесчеловечным», </a:t>
            </a:r>
            <a:r>
              <a:rPr lang="ru-RU" dirty="0"/>
              <a:t>поскольку, среди прочего, оно было преднамеренным, применялось на протяжении нескольких часов подряд, и причинило либо фактическое телесное повреждение или значительные физические или психические </a:t>
            </a:r>
            <a:r>
              <a:rPr lang="ru-RU" dirty="0" smtClean="0"/>
              <a:t>страдания</a:t>
            </a:r>
          </a:p>
          <a:p>
            <a:r>
              <a:rPr lang="ru-RU" dirty="0" smtClean="0"/>
              <a:t>Обращение </a:t>
            </a:r>
            <a:r>
              <a:rPr lang="ru-RU" dirty="0"/>
              <a:t>рассматривалось в качестве </a:t>
            </a:r>
            <a:r>
              <a:rPr lang="ru-RU" b="1" dirty="0"/>
              <a:t>«унижающего достоинство» </a:t>
            </a:r>
            <a:r>
              <a:rPr lang="ru-RU" dirty="0"/>
              <a:t>в случаях, когда оно вызывало в жертвах чувство страха, тревоги и неполноценности, и было способно унизить их и, возможно, сломить их физическое или психическое сопротивление (п. </a:t>
            </a:r>
            <a:r>
              <a:rPr lang="ru-RU" dirty="0" smtClean="0"/>
              <a:t>66, там же).</a:t>
            </a:r>
            <a:endParaRPr lang="ru-RU" dirty="0"/>
          </a:p>
          <a:p>
            <a:r>
              <a:rPr lang="ru-RU" dirty="0"/>
              <a:t>Суд отмечает, что заявительница описала пять случаев насилия, произошедших в течение месяца. Суд рассмотрит это в качестве длящейся ситуации, что по его мнению является отягчающим обстоятельством. Жестокое обращение в отношении заявительницы, пять раз вызвавшее у нее чувство страха и беспомощности, было достаточно серьезным для того, чтобы достичь минимального уровня жестокости по статье 3 (п. 68 и </a:t>
            </a:r>
            <a:r>
              <a:rPr lang="ru-RU" dirty="0" smtClean="0"/>
              <a:t>70, там же)</a:t>
            </a:r>
            <a:endParaRPr lang="ru-RU" dirty="0"/>
          </a:p>
          <a:p>
            <a:endParaRPr lang="ru-RU" dirty="0"/>
          </a:p>
        </p:txBody>
      </p:sp>
    </p:spTree>
    <p:extLst>
      <p:ext uri="{BB962C8B-B14F-4D97-AF65-F5344CB8AC3E}">
        <p14:creationId xmlns:p14="http://schemas.microsoft.com/office/powerpoint/2010/main" val="19106311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Право не подвергаться насилию. Позитивные обязательства</a:t>
            </a:r>
            <a:br>
              <a:rPr lang="ru-RU" dirty="0" smtClean="0"/>
            </a:br>
            <a:r>
              <a:rPr lang="ru-RU" dirty="0"/>
              <a:t/>
            </a:r>
            <a:br>
              <a:rPr lang="ru-RU" dirty="0"/>
            </a:br>
            <a:r>
              <a:rPr lang="ru-RU" sz="2400" dirty="0" smtClean="0"/>
              <a:t>(</a:t>
            </a:r>
            <a:r>
              <a:rPr lang="en-US" sz="2400" dirty="0" err="1" smtClean="0"/>
              <a:t>Opuz</a:t>
            </a:r>
            <a:r>
              <a:rPr lang="en-US" sz="2400" dirty="0" smtClean="0"/>
              <a:t> v. Turkey, M.C. v. Bulgaria</a:t>
            </a:r>
            <a:r>
              <a:rPr lang="ru-RU" sz="2400" dirty="0" smtClean="0"/>
              <a:t>)</a:t>
            </a:r>
            <a:endParaRPr lang="ru-RU" dirty="0"/>
          </a:p>
        </p:txBody>
      </p:sp>
      <p:sp>
        <p:nvSpPr>
          <p:cNvPr id="3" name="Объект 2"/>
          <p:cNvSpPr>
            <a:spLocks noGrp="1"/>
          </p:cNvSpPr>
          <p:nvPr>
            <p:ph idx="1"/>
          </p:nvPr>
        </p:nvSpPr>
        <p:spPr/>
        <p:txBody>
          <a:bodyPr>
            <a:normAutofit fontScale="92500" lnSpcReduction="10000"/>
          </a:bodyPr>
          <a:lstStyle/>
          <a:p>
            <a:pPr marL="0" indent="0">
              <a:buNone/>
            </a:pPr>
            <a:endParaRPr lang="ru-RU" b="1" dirty="0"/>
          </a:p>
          <a:p>
            <a:r>
              <a:rPr lang="ru-RU" dirty="0" smtClean="0"/>
              <a:t>Принимать меры для того, чтобы в пределах их юрисдикции люди не подвергались пыткам, бесчеловечному или унижающему достоинство обращению или наказанию, включая случаи, когда жестокое обращение исходит от частных лиц (п. 159, </a:t>
            </a:r>
            <a:r>
              <a:rPr lang="ru-RU" dirty="0" err="1" smtClean="0"/>
              <a:t>Опуз</a:t>
            </a:r>
            <a:r>
              <a:rPr lang="ru-RU" dirty="0" smtClean="0"/>
              <a:t>)</a:t>
            </a:r>
          </a:p>
          <a:p>
            <a:r>
              <a:rPr lang="ru-RU" dirty="0" smtClean="0"/>
              <a:t>Предпринять все оправданные меры для предотвращения повторения посягательств на физическую неприкосновенность заявительницы (п. 162</a:t>
            </a:r>
            <a:r>
              <a:rPr lang="en-US" dirty="0"/>
              <a:t>,</a:t>
            </a:r>
            <a:r>
              <a:rPr lang="ru-RU" dirty="0" smtClean="0"/>
              <a:t> </a:t>
            </a:r>
            <a:r>
              <a:rPr lang="ru-RU" dirty="0" err="1" smtClean="0"/>
              <a:t>Опуз</a:t>
            </a:r>
            <a:r>
              <a:rPr lang="ru-RU" dirty="0" smtClean="0"/>
              <a:t>)</a:t>
            </a:r>
            <a:endParaRPr lang="en-US" dirty="0" smtClean="0"/>
          </a:p>
          <a:p>
            <a:r>
              <a:rPr lang="ru-RU" dirty="0"/>
              <a:t>В некоторых случаях статья 3 Конвенции становится основанием для выполнения позитивного обязательства по проведению официального расследования. Это позитивное обязательство в принципе не может быть ограничено исключительно делами, связанными с жестоким обращением со стороны представителей власти (п. 151, М.С</a:t>
            </a:r>
            <a:r>
              <a:rPr lang="ru-RU" dirty="0" smtClean="0"/>
              <a:t>.)</a:t>
            </a:r>
          </a:p>
          <a:p>
            <a:r>
              <a:rPr lang="ru-RU" dirty="0" smtClean="0"/>
              <a:t>Преследование </a:t>
            </a:r>
            <a:r>
              <a:rPr lang="en-US" i="1" dirty="0" smtClean="0"/>
              <a:t>ex officio</a:t>
            </a:r>
            <a:r>
              <a:rPr lang="en-US" dirty="0" smtClean="0"/>
              <a:t>. </a:t>
            </a:r>
            <a:r>
              <a:rPr lang="ru-RU" dirty="0" smtClean="0"/>
              <a:t>Национальное законодательство должно было позволять властям осуществлять уголовное преследование несмотря на отзыв заявлений, поскольку насилие было достаточно серьезным, а угроза физической неприкосновенности постоянной (п. 168</a:t>
            </a:r>
            <a:r>
              <a:rPr lang="en-US" dirty="0" smtClean="0"/>
              <a:t>,</a:t>
            </a:r>
            <a:r>
              <a:rPr lang="ru-RU" dirty="0" smtClean="0"/>
              <a:t> </a:t>
            </a:r>
            <a:r>
              <a:rPr lang="ru-RU" dirty="0" err="1" smtClean="0"/>
              <a:t>Опуз</a:t>
            </a:r>
            <a:r>
              <a:rPr lang="ru-RU" dirty="0" smtClean="0"/>
              <a:t>)</a:t>
            </a:r>
          </a:p>
        </p:txBody>
      </p:sp>
    </p:spTree>
    <p:extLst>
      <p:ext uri="{BB962C8B-B14F-4D97-AF65-F5344CB8AC3E}">
        <p14:creationId xmlns:p14="http://schemas.microsoft.com/office/powerpoint/2010/main" val="20418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3962400" y="551122"/>
            <a:ext cx="8229600" cy="4835525"/>
          </a:xfrm>
        </p:spPr>
        <p:txBody>
          <a:bodyPr/>
          <a:lstStyle/>
          <a:p>
            <a:pPr algn="ctr" eaLnBrk="1" hangingPunct="1">
              <a:buFont typeface="Wingdings" pitchFamily="2" charset="2"/>
              <a:buNone/>
              <a:defRPr/>
            </a:pPr>
            <a:endParaRPr lang="ru-RU" sz="2800" b="1" dirty="0"/>
          </a:p>
          <a:p>
            <a:pPr eaLnBrk="1" hangingPunct="1">
              <a:defRPr/>
            </a:pPr>
            <a:r>
              <a:rPr lang="ru-RU" b="1" dirty="0" smtClean="0"/>
              <a:t>Физическое насилие</a:t>
            </a:r>
            <a:endParaRPr lang="ru-RU" b="1" dirty="0" smtClean="0"/>
          </a:p>
          <a:p>
            <a:pPr eaLnBrk="1" hangingPunct="1">
              <a:defRPr/>
            </a:pPr>
            <a:r>
              <a:rPr lang="ru-RU" b="1" dirty="0" smtClean="0"/>
              <a:t>Сексуальное насилие</a:t>
            </a:r>
            <a:endParaRPr lang="ru-RU" b="1" dirty="0" smtClean="0"/>
          </a:p>
          <a:p>
            <a:pPr eaLnBrk="1" hangingPunct="1">
              <a:defRPr/>
            </a:pPr>
            <a:r>
              <a:rPr lang="ru-RU" b="1" dirty="0" smtClean="0"/>
              <a:t>Психологическое насилие</a:t>
            </a:r>
          </a:p>
          <a:p>
            <a:pPr eaLnBrk="1" hangingPunct="1">
              <a:defRPr/>
            </a:pPr>
            <a:r>
              <a:rPr lang="ru-RU" b="1" dirty="0" smtClean="0"/>
              <a:t>Преследование</a:t>
            </a:r>
            <a:endParaRPr lang="ru-RU" b="1" dirty="0" smtClean="0"/>
          </a:p>
          <a:p>
            <a:pPr eaLnBrk="1" hangingPunct="1">
              <a:defRPr/>
            </a:pPr>
            <a:r>
              <a:rPr lang="ru-RU" b="1" dirty="0" smtClean="0"/>
              <a:t>Экономическое насилие</a:t>
            </a:r>
            <a:endParaRPr lang="ru-RU" b="1" dirty="0" smtClean="0"/>
          </a:p>
          <a:p>
            <a:pPr eaLnBrk="1" hangingPunct="1">
              <a:defRPr/>
            </a:pPr>
            <a:r>
              <a:rPr lang="ru-RU" b="1" dirty="0" smtClean="0"/>
              <a:t>Использование детей для установления контроля над бывшей  партнершей</a:t>
            </a:r>
            <a:endParaRPr lang="ru-RU" b="1" dirty="0" smtClean="0"/>
          </a:p>
        </p:txBody>
      </p:sp>
      <p:sp>
        <p:nvSpPr>
          <p:cNvPr id="2" name="TextBox 1"/>
          <p:cNvSpPr txBox="1"/>
          <p:nvPr/>
        </p:nvSpPr>
        <p:spPr>
          <a:xfrm>
            <a:off x="304800" y="1334814"/>
            <a:ext cx="2795752" cy="2862322"/>
          </a:xfrm>
          <a:prstGeom prst="rect">
            <a:avLst/>
          </a:prstGeom>
          <a:noFill/>
        </p:spPr>
        <p:txBody>
          <a:bodyPr wrap="square" rtlCol="0">
            <a:spAutoFit/>
          </a:bodyPr>
          <a:lstStyle/>
          <a:p>
            <a:endParaRPr lang="ru-RU" sz="3600" b="1" dirty="0" smtClean="0">
              <a:solidFill>
                <a:schemeClr val="bg1"/>
              </a:solidFill>
            </a:endParaRPr>
          </a:p>
          <a:p>
            <a:endParaRPr lang="ru-RU" sz="3600" b="1" dirty="0" smtClean="0">
              <a:solidFill>
                <a:schemeClr val="bg1"/>
              </a:solidFill>
            </a:endParaRPr>
          </a:p>
          <a:p>
            <a:r>
              <a:rPr lang="ru-RU" sz="3600" b="1" dirty="0" smtClean="0">
                <a:solidFill>
                  <a:schemeClr val="bg1"/>
                </a:solidFill>
              </a:rPr>
              <a:t>Виды насилия в семье</a:t>
            </a:r>
          </a:p>
        </p:txBody>
      </p:sp>
    </p:spTree>
    <p:extLst>
      <p:ext uri="{BB962C8B-B14F-4D97-AF65-F5344CB8AC3E}">
        <p14:creationId xmlns:p14="http://schemas.microsoft.com/office/powerpoint/2010/main" val="1410895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Право не подвергаться насилию. Позитивные обязательства</a:t>
            </a:r>
            <a:br>
              <a:rPr lang="ru-RU" dirty="0"/>
            </a:br>
            <a:r>
              <a:rPr lang="ru-RU" dirty="0"/>
              <a:t/>
            </a:r>
            <a:br>
              <a:rPr lang="ru-RU" dirty="0"/>
            </a:br>
            <a:r>
              <a:rPr lang="ru-RU" sz="2400" dirty="0" smtClean="0"/>
              <a:t>(</a:t>
            </a:r>
            <a:r>
              <a:rPr lang="en-US" sz="2400" dirty="0" err="1" smtClean="0"/>
              <a:t>Eremia</a:t>
            </a:r>
            <a:r>
              <a:rPr lang="en-US" sz="2400" dirty="0" smtClean="0"/>
              <a:t> v. Moldova, </a:t>
            </a:r>
            <a:r>
              <a:rPr lang="en-US" sz="2400" dirty="0"/>
              <a:t>M.C. v. Bulgaria</a:t>
            </a:r>
            <a:r>
              <a:rPr lang="ru-RU" sz="2400" dirty="0"/>
              <a:t>)</a:t>
            </a:r>
            <a:endParaRPr lang="ru-RU" dirty="0"/>
          </a:p>
        </p:txBody>
      </p:sp>
      <p:sp>
        <p:nvSpPr>
          <p:cNvPr id="3" name="Объект 2"/>
          <p:cNvSpPr>
            <a:spLocks noGrp="1"/>
          </p:cNvSpPr>
          <p:nvPr>
            <p:ph idx="1"/>
          </p:nvPr>
        </p:nvSpPr>
        <p:spPr>
          <a:xfrm>
            <a:off x="3885310" y="864108"/>
            <a:ext cx="7315200" cy="5120640"/>
          </a:xfrm>
        </p:spPr>
        <p:txBody>
          <a:bodyPr>
            <a:normAutofit fontScale="92500" lnSpcReduction="20000"/>
          </a:bodyPr>
          <a:lstStyle/>
          <a:p>
            <a:r>
              <a:rPr lang="ru-RU" dirty="0"/>
              <a:t>Проведение </a:t>
            </a:r>
            <a:r>
              <a:rPr lang="ru-RU" b="1" dirty="0"/>
              <a:t>эффективного расследования</a:t>
            </a:r>
            <a:r>
              <a:rPr lang="ru-RU" dirty="0"/>
              <a:t>. Для того, чтобы считаться эффективным, расследование должно быть в принципе способным привести к установлению обстоятельств дела, выявлению и наказанию виновных. Власти должны выполнить имеющиеся в их распоряжении оправданные меры по выявлению доказательств, включая показания очевидцев, получить судебно-медицинские экспертизы и так далее (</a:t>
            </a:r>
            <a:r>
              <a:rPr lang="ru-RU" dirty="0" err="1" smtClean="0"/>
              <a:t>Ереми</a:t>
            </a:r>
            <a:r>
              <a:rPr lang="ru-RU" dirty="0" err="1"/>
              <a:t>а</a:t>
            </a:r>
            <a:r>
              <a:rPr lang="ru-RU" dirty="0" smtClean="0"/>
              <a:t>)</a:t>
            </a:r>
            <a:r>
              <a:rPr lang="en-US" dirty="0"/>
              <a:t>.</a:t>
            </a:r>
            <a:endParaRPr lang="ru-RU" dirty="0"/>
          </a:p>
          <a:p>
            <a:r>
              <a:rPr lang="ru-RU" dirty="0"/>
              <a:t>Проведение эффективного расследования и наказание </a:t>
            </a:r>
            <a:r>
              <a:rPr lang="ru-RU" b="1" dirty="0"/>
              <a:t>любого полового акта, совершенного без согласия жертвы</a:t>
            </a:r>
            <a:r>
              <a:rPr lang="ru-RU" dirty="0"/>
              <a:t>, в том числе, в случае отсутствия физического сопротивления с ее стороны (М.С.)</a:t>
            </a:r>
          </a:p>
          <a:p>
            <a:r>
              <a:rPr lang="ru-RU" dirty="0" smtClean="0"/>
              <a:t>Хотя </a:t>
            </a:r>
            <a:r>
              <a:rPr lang="ru-RU" dirty="0"/>
              <a:t>на практике иногда бывает трудно доказать признак отсутствия согласия при отсутствии «прямого» доказательства изнасилования, а именно следов насилия или непосредственных свидетелей, власти должны установить все факты и принимать решение на основании оценки всех </a:t>
            </a:r>
            <a:r>
              <a:rPr lang="ru-RU" dirty="0" smtClean="0"/>
              <a:t>обстоятельств. </a:t>
            </a:r>
            <a:r>
              <a:rPr lang="ru-RU" b="1" dirty="0" smtClean="0"/>
              <a:t>Расследование </a:t>
            </a:r>
            <a:r>
              <a:rPr lang="ru-RU" b="1" dirty="0"/>
              <a:t>и выводы должностных лиц должны быть сосредоточены на признаке отсутствия согласия </a:t>
            </a:r>
            <a:r>
              <a:rPr lang="ru-RU" dirty="0"/>
              <a:t>(п. 181, М.С</a:t>
            </a:r>
            <a:r>
              <a:rPr lang="ru-RU" dirty="0" smtClean="0"/>
              <a:t>.)</a:t>
            </a:r>
          </a:p>
          <a:p>
            <a:r>
              <a:rPr lang="ru-RU" dirty="0"/>
              <a:t>Наличие </a:t>
            </a:r>
            <a:r>
              <a:rPr lang="ru-RU" b="1" dirty="0"/>
              <a:t>двух противоречивых версий о фактах </a:t>
            </a:r>
            <a:r>
              <a:rPr lang="ru-RU" dirty="0"/>
              <a:t>требует контекстно-обусловленной оценки достоверности полученных показаний и проверки всех обстоятельств дела (п. 177, М.С</a:t>
            </a:r>
            <a:r>
              <a:rPr lang="ru-RU" dirty="0" smtClean="0"/>
              <a:t>.)</a:t>
            </a:r>
            <a:endParaRPr lang="ru-RU" dirty="0"/>
          </a:p>
          <a:p>
            <a:endParaRPr lang="ru-RU" dirty="0"/>
          </a:p>
        </p:txBody>
      </p:sp>
    </p:spTree>
    <p:extLst>
      <p:ext uri="{BB962C8B-B14F-4D97-AF65-F5344CB8AC3E}">
        <p14:creationId xmlns:p14="http://schemas.microsoft.com/office/powerpoint/2010/main" val="32050007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Право на уважение частной и семейной жизни. Позитивные обязательства</a:t>
            </a:r>
            <a:br>
              <a:rPr lang="ru-RU" dirty="0" smtClean="0"/>
            </a:br>
            <a:r>
              <a:rPr lang="ru-RU" dirty="0"/>
              <a:t/>
            </a:r>
            <a:br>
              <a:rPr lang="ru-RU" dirty="0"/>
            </a:br>
            <a:r>
              <a:rPr lang="ru-RU" sz="2400" dirty="0" smtClean="0"/>
              <a:t>(</a:t>
            </a:r>
            <a:r>
              <a:rPr lang="en-US" sz="2400" dirty="0" smtClean="0"/>
              <a:t>X. and Y. v. the Netherlands, M.C. v. Bulgaria</a:t>
            </a:r>
            <a:r>
              <a:rPr lang="ru-RU" sz="2400" dirty="0" smtClean="0"/>
              <a:t>)</a:t>
            </a:r>
            <a:r>
              <a:rPr lang="en-US" dirty="0" smtClean="0"/>
              <a:t/>
            </a:r>
            <a:br>
              <a:rPr lang="en-US" dirty="0" smtClean="0"/>
            </a:br>
            <a:endParaRPr lang="ru-RU" dirty="0"/>
          </a:p>
        </p:txBody>
      </p:sp>
      <p:sp>
        <p:nvSpPr>
          <p:cNvPr id="3" name="Объект 2"/>
          <p:cNvSpPr>
            <a:spLocks noGrp="1"/>
          </p:cNvSpPr>
          <p:nvPr>
            <p:ph idx="1"/>
          </p:nvPr>
        </p:nvSpPr>
        <p:spPr/>
        <p:txBody>
          <a:bodyPr>
            <a:normAutofit fontScale="92500" lnSpcReduction="10000"/>
          </a:bodyPr>
          <a:lstStyle/>
          <a:p>
            <a:endParaRPr lang="en-US" dirty="0" smtClean="0"/>
          </a:p>
          <a:p>
            <a:endParaRPr lang="en-US" dirty="0"/>
          </a:p>
          <a:p>
            <a:r>
              <a:rPr lang="ru-RU" dirty="0" smtClean="0"/>
              <a:t>В </a:t>
            </a:r>
            <a:r>
              <a:rPr lang="ru-RU" dirty="0"/>
              <a:t>различных контекстах </a:t>
            </a:r>
            <a:r>
              <a:rPr lang="ru-RU" b="1" dirty="0"/>
              <a:t>концепция «частной жизни» </a:t>
            </a:r>
            <a:r>
              <a:rPr lang="ru-RU" dirty="0"/>
              <a:t>включает физическую и психологическую неприкосновенность </a:t>
            </a:r>
            <a:r>
              <a:rPr lang="ru-RU" dirty="0" smtClean="0"/>
              <a:t>личности</a:t>
            </a:r>
          </a:p>
          <a:p>
            <a:r>
              <a:rPr lang="ru-RU" dirty="0" smtClean="0"/>
              <a:t>В </a:t>
            </a:r>
            <a:r>
              <a:rPr lang="ru-RU" dirty="0"/>
              <a:t>соответствии со статьей 8 государства несут обязательство защищать физическую и моральную неприкосновенность лица от действий других лиц. Для этих целей власти создают и реализуют необходимую законодательную базу для защиты от актов насилия со стороны </a:t>
            </a:r>
            <a:r>
              <a:rPr lang="ru-RU" b="1" dirty="0"/>
              <a:t>частных лиц </a:t>
            </a:r>
            <a:r>
              <a:rPr lang="ru-RU" dirty="0" smtClean="0"/>
              <a:t>(п</a:t>
            </a:r>
            <a:r>
              <a:rPr lang="ru-RU" dirty="0"/>
              <a:t>. 22 и </a:t>
            </a:r>
            <a:r>
              <a:rPr lang="ru-RU" dirty="0" smtClean="0"/>
              <a:t>23, Х. и У.)</a:t>
            </a:r>
          </a:p>
          <a:p>
            <a:r>
              <a:rPr lang="ru-RU" dirty="0"/>
              <a:t>О</a:t>
            </a:r>
            <a:r>
              <a:rPr lang="ru-RU" dirty="0" smtClean="0"/>
              <a:t>существление </a:t>
            </a:r>
            <a:r>
              <a:rPr lang="ru-RU" dirty="0"/>
              <a:t>указанных обязательств может включать в себя принятие мер в сфере взаимоотношений между частными лицами (</a:t>
            </a:r>
            <a:r>
              <a:rPr lang="ru-RU" dirty="0" smtClean="0"/>
              <a:t>п</a:t>
            </a:r>
            <a:r>
              <a:rPr lang="ru-RU" dirty="0"/>
              <a:t>. </a:t>
            </a:r>
            <a:r>
              <a:rPr lang="ru-RU" dirty="0" smtClean="0"/>
              <a:t>23-24, Х. и У.)</a:t>
            </a:r>
          </a:p>
          <a:p>
            <a:r>
              <a:rPr lang="ru-RU" dirty="0"/>
              <a:t>Суд не исключает возможности того, что позитивное обязательство государства по обеспечению физической неприкосновенности личности в соответствии со статьей 8 Конвенции, может быть расширено до рассмотрения вопросов, касающихся </a:t>
            </a:r>
            <a:r>
              <a:rPr lang="ru-RU" b="1" dirty="0"/>
              <a:t>эффективности уголовного </a:t>
            </a:r>
            <a:r>
              <a:rPr lang="ru-RU" b="1" dirty="0" smtClean="0"/>
              <a:t>расследования </a:t>
            </a:r>
            <a:r>
              <a:rPr lang="ru-RU" dirty="0" smtClean="0"/>
              <a:t>(п. 152, М.С.)</a:t>
            </a:r>
            <a:endParaRPr lang="ru-RU" dirty="0"/>
          </a:p>
          <a:p>
            <a:endParaRPr lang="ru-RU" b="1" dirty="0" smtClean="0"/>
          </a:p>
          <a:p>
            <a:endParaRPr lang="ru-RU" b="1" dirty="0"/>
          </a:p>
          <a:p>
            <a:endParaRPr lang="ru-RU" dirty="0"/>
          </a:p>
        </p:txBody>
      </p:sp>
    </p:spTree>
    <p:extLst>
      <p:ext uri="{BB962C8B-B14F-4D97-AF65-F5344CB8AC3E}">
        <p14:creationId xmlns:p14="http://schemas.microsoft.com/office/powerpoint/2010/main" val="36642496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Оценка «реальности» угроз и их влияние на права заявителей</a:t>
            </a:r>
            <a:r>
              <a:rPr lang="en-US" dirty="0" smtClean="0"/>
              <a:t/>
            </a:r>
            <a:br>
              <a:rPr lang="en-US" dirty="0" smtClean="0"/>
            </a:br>
            <a:r>
              <a:rPr lang="ru-RU" dirty="0" smtClean="0"/>
              <a:t/>
            </a:r>
            <a:br>
              <a:rPr lang="ru-RU" dirty="0" smtClean="0"/>
            </a:br>
            <a:r>
              <a:rPr lang="en-US" sz="2400" dirty="0" smtClean="0"/>
              <a:t>(</a:t>
            </a:r>
            <a:r>
              <a:rPr lang="en-US" sz="2400" dirty="0" err="1" smtClean="0"/>
              <a:t>Hjduova</a:t>
            </a:r>
            <a:r>
              <a:rPr lang="en-US" sz="2400" dirty="0" smtClean="0"/>
              <a:t> v. Slovakia, V.K. v. Bulgaria)</a:t>
            </a:r>
            <a:endParaRPr lang="ru-RU" dirty="0"/>
          </a:p>
        </p:txBody>
      </p:sp>
      <p:sp>
        <p:nvSpPr>
          <p:cNvPr id="3" name="Объект 2"/>
          <p:cNvSpPr>
            <a:spLocks noGrp="1"/>
          </p:cNvSpPr>
          <p:nvPr>
            <p:ph idx="1"/>
          </p:nvPr>
        </p:nvSpPr>
        <p:spPr/>
        <p:txBody>
          <a:bodyPr>
            <a:normAutofit fontScale="92500" lnSpcReduction="20000"/>
          </a:bodyPr>
          <a:lstStyle/>
          <a:p>
            <a:endParaRPr lang="en-US" dirty="0" smtClean="0"/>
          </a:p>
          <a:p>
            <a:r>
              <a:rPr lang="ru-RU" dirty="0" smtClean="0"/>
              <a:t>Даже если угрозы не повлекли за собой актов насилия, суд учитывал, что ранее А. проявлял физическое насилие и вел себя угрожающе </a:t>
            </a:r>
            <a:r>
              <a:rPr lang="ru-RU" dirty="0" smtClean="0">
                <a:sym typeface="Wingdings" panose="05000000000000000000" pitchFamily="2" charset="2"/>
              </a:rPr>
              <a:t></a:t>
            </a:r>
            <a:r>
              <a:rPr lang="en-US" dirty="0" smtClean="0">
                <a:sym typeface="Wingdings" panose="05000000000000000000" pitchFamily="2" charset="2"/>
              </a:rPr>
              <a:t> </a:t>
            </a:r>
            <a:r>
              <a:rPr lang="ru-RU" dirty="0" smtClean="0">
                <a:sym typeface="Wingdings" panose="05000000000000000000" pitchFamily="2" charset="2"/>
              </a:rPr>
              <a:t>любые угрозы с его стороны могли спровоцировать у заявительницы обоснованный страх </a:t>
            </a:r>
            <a:r>
              <a:rPr lang="en-US" dirty="0" smtClean="0">
                <a:sym typeface="Wingdings" panose="05000000000000000000" pitchFamily="2" charset="2"/>
              </a:rPr>
              <a:t> </a:t>
            </a:r>
            <a:r>
              <a:rPr lang="ru-RU" dirty="0" smtClean="0">
                <a:sym typeface="Wingdings" panose="05000000000000000000" pitchFamily="2" charset="2"/>
              </a:rPr>
              <a:t>это является достаточным для влияния на ее психическую неприкосновенность и благополучие (п. 50, </a:t>
            </a:r>
            <a:r>
              <a:rPr lang="ru-RU" dirty="0" err="1" smtClean="0">
                <a:sym typeface="Wingdings" panose="05000000000000000000" pitchFamily="2" charset="2"/>
              </a:rPr>
              <a:t>Хаждуова</a:t>
            </a:r>
            <a:r>
              <a:rPr lang="ru-RU" dirty="0" smtClean="0">
                <a:sym typeface="Wingdings" panose="05000000000000000000" pitchFamily="2" charset="2"/>
              </a:rPr>
              <a:t>)</a:t>
            </a:r>
          </a:p>
          <a:p>
            <a:r>
              <a:rPr lang="ru-RU" dirty="0" smtClean="0">
                <a:sym typeface="Wingdings" panose="05000000000000000000" pitchFamily="2" charset="2"/>
              </a:rPr>
              <a:t>Власти несли </a:t>
            </a:r>
            <a:r>
              <a:rPr lang="ru-RU" b="1" dirty="0" smtClean="0">
                <a:sym typeface="Wingdings" panose="05000000000000000000" pitchFamily="2" charset="2"/>
              </a:rPr>
              <a:t>обязательство предпринять оправданные превентивные меры</a:t>
            </a:r>
            <a:r>
              <a:rPr lang="ru-RU" dirty="0" smtClean="0">
                <a:sym typeface="Wingdings" panose="05000000000000000000" pitchFamily="2" charset="2"/>
              </a:rPr>
              <a:t>. </a:t>
            </a:r>
            <a:r>
              <a:rPr lang="ru-RU" dirty="0">
                <a:sym typeface="Wingdings" panose="05000000000000000000" pitchFamily="2" charset="2"/>
              </a:rPr>
              <a:t>О</a:t>
            </a:r>
            <a:r>
              <a:rPr lang="ru-RU" dirty="0" smtClean="0"/>
              <a:t>суждение </a:t>
            </a:r>
            <a:r>
              <a:rPr lang="ru-RU" dirty="0"/>
              <a:t>А. за совершение насилия в отношении заявительницы, его криминальное прошлое, и сама оценка районного суда о необходимости психиатрического лечения были достаточными в обстоятельствах настоящего дела, для того, чтобы национальные власти были осведомлены об опасности дальнейшего насилия и угроз в отношении </a:t>
            </a:r>
            <a:r>
              <a:rPr lang="ru-RU" dirty="0" smtClean="0"/>
              <a:t>заявительницы(п. 50, </a:t>
            </a:r>
            <a:r>
              <a:rPr lang="ru-RU" dirty="0" err="1" smtClean="0"/>
              <a:t>Хаждуова</a:t>
            </a:r>
            <a:r>
              <a:rPr lang="ru-RU" dirty="0" smtClean="0"/>
              <a:t>)</a:t>
            </a:r>
          </a:p>
          <a:p>
            <a:r>
              <a:rPr lang="ru-RU" dirty="0" smtClean="0">
                <a:sym typeface="Wingdings" panose="05000000000000000000" pitchFamily="2" charset="2"/>
              </a:rPr>
              <a:t>Аналогично, Комитет признал, что автор сообщения понесла моральный и материальный вред. Даже если предположить, что она непосредственно не подвергалась насилию в семье после отказа в удовлетворении ее заявления о вынесении постоянного приказа о защите, </a:t>
            </a:r>
            <a:r>
              <a:rPr lang="ru-RU" b="1" dirty="0" smtClean="0">
                <a:sym typeface="Wingdings" panose="05000000000000000000" pitchFamily="2" charset="2"/>
              </a:rPr>
              <a:t>она в значительной мере страдала от страха и отчаяния, оставшись без защиты государства </a:t>
            </a:r>
            <a:r>
              <a:rPr lang="ru-RU" dirty="0" smtClean="0">
                <a:sym typeface="Wingdings" panose="05000000000000000000" pitchFamily="2" charset="2"/>
              </a:rPr>
              <a:t>(п. 9.14, В.К.)</a:t>
            </a:r>
          </a:p>
          <a:p>
            <a:endParaRPr lang="ru-RU" dirty="0" smtClean="0">
              <a:sym typeface="Wingdings" panose="05000000000000000000" pitchFamily="2" charset="2"/>
            </a:endParaRPr>
          </a:p>
          <a:p>
            <a:endParaRPr lang="ru-RU" dirty="0"/>
          </a:p>
        </p:txBody>
      </p:sp>
    </p:spTree>
    <p:extLst>
      <p:ext uri="{BB962C8B-B14F-4D97-AF65-F5344CB8AC3E}">
        <p14:creationId xmlns:p14="http://schemas.microsoft.com/office/powerpoint/2010/main" val="20350689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Конкуренция прав</a:t>
            </a:r>
            <a:br>
              <a:rPr lang="ru-RU" dirty="0" smtClean="0"/>
            </a:br>
            <a:r>
              <a:rPr lang="ru-RU" dirty="0"/>
              <a:t/>
            </a:r>
            <a:br>
              <a:rPr lang="ru-RU" dirty="0"/>
            </a:br>
            <a:r>
              <a:rPr lang="en-US" sz="2400" dirty="0" smtClean="0"/>
              <a:t>(</a:t>
            </a:r>
            <a:r>
              <a:rPr lang="en-US" sz="2400" dirty="0" err="1" smtClean="0"/>
              <a:t>Opuz</a:t>
            </a:r>
            <a:r>
              <a:rPr lang="en-US" sz="2400" dirty="0" smtClean="0"/>
              <a:t> v. Turkey, </a:t>
            </a:r>
            <a:r>
              <a:rPr lang="en-US" sz="2400" dirty="0" err="1" smtClean="0"/>
              <a:t>Sahide</a:t>
            </a:r>
            <a:r>
              <a:rPr lang="en-US" sz="2400" dirty="0" smtClean="0"/>
              <a:t> </a:t>
            </a:r>
            <a:r>
              <a:rPr lang="en-US" sz="2400" dirty="0" err="1" smtClean="0"/>
              <a:t>Goekce</a:t>
            </a:r>
            <a:r>
              <a:rPr lang="en-US" sz="2400" dirty="0" smtClean="0"/>
              <a:t> v. Austria)</a:t>
            </a:r>
            <a:endParaRPr lang="ru-RU" dirty="0"/>
          </a:p>
        </p:txBody>
      </p:sp>
      <p:sp>
        <p:nvSpPr>
          <p:cNvPr id="3" name="Объект 2"/>
          <p:cNvSpPr>
            <a:spLocks noGrp="1"/>
          </p:cNvSpPr>
          <p:nvPr>
            <p:ph idx="1"/>
          </p:nvPr>
        </p:nvSpPr>
        <p:spPr/>
        <p:txBody>
          <a:bodyPr/>
          <a:lstStyle/>
          <a:p>
            <a:r>
              <a:rPr lang="ru-RU" dirty="0"/>
              <a:t>В любом случае, Суд подчеркивает, что в делах о насилии в семье </a:t>
            </a:r>
            <a:r>
              <a:rPr lang="ru-RU" b="1" dirty="0"/>
              <a:t>права правонарушителя не могут преобладать над правами жертвы </a:t>
            </a:r>
            <a:r>
              <a:rPr lang="ru-RU" dirty="0"/>
              <a:t>на жизнь, физическую и психическую неприкосновенность (п. </a:t>
            </a:r>
            <a:r>
              <a:rPr lang="ru-RU" dirty="0" smtClean="0"/>
              <a:t>147</a:t>
            </a:r>
            <a:r>
              <a:rPr lang="en-US" dirty="0" smtClean="0"/>
              <a:t>, </a:t>
            </a:r>
            <a:r>
              <a:rPr lang="ru-RU" dirty="0" err="1" smtClean="0"/>
              <a:t>Опуз</a:t>
            </a:r>
            <a:r>
              <a:rPr lang="ru-RU" dirty="0" smtClean="0"/>
              <a:t>).</a:t>
            </a:r>
          </a:p>
          <a:p>
            <a:r>
              <a:rPr lang="ru-RU" dirty="0"/>
              <a:t>Хотя государство-участник совершенно обоснованно заявляет, что в каждом конкретном случае необходимо определять, не является ли заключение под стражу соразмерным посягательством на такие базовые права и основные свободы лица, совершающего акты бытового насилия, как, например, право на свободу передвижения и на справедливое судебное разбирательство, Комитет считает, что права агрессора не могут возобладать над правами женщин на жизнь и на физическое и психическое </a:t>
            </a:r>
            <a:r>
              <a:rPr lang="ru-RU" dirty="0" smtClean="0"/>
              <a:t>здоровье</a:t>
            </a:r>
            <a:r>
              <a:rPr lang="ru-RU" dirty="0"/>
              <a:t> </a:t>
            </a:r>
            <a:r>
              <a:rPr lang="ru-RU" dirty="0" smtClean="0"/>
              <a:t>(п. 12.1.5, Гёкче)</a:t>
            </a:r>
          </a:p>
          <a:p>
            <a:endParaRPr lang="ru-RU" dirty="0"/>
          </a:p>
        </p:txBody>
      </p:sp>
    </p:spTree>
    <p:extLst>
      <p:ext uri="{BB962C8B-B14F-4D97-AF65-F5344CB8AC3E}">
        <p14:creationId xmlns:p14="http://schemas.microsoft.com/office/powerpoint/2010/main" val="1881569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Стандарты доказывания</a:t>
            </a:r>
            <a:r>
              <a:rPr lang="en-US" dirty="0" smtClean="0"/>
              <a:t/>
            </a:r>
            <a:br>
              <a:rPr lang="en-US" dirty="0" smtClean="0"/>
            </a:br>
            <a:r>
              <a:rPr lang="en-US" dirty="0"/>
              <a:t/>
            </a:r>
            <a:br>
              <a:rPr lang="en-US" dirty="0"/>
            </a:br>
            <a:r>
              <a:rPr lang="en-US" sz="2400" dirty="0" smtClean="0"/>
              <a:t>(V.K. v Bulgaria, M.C. v. Bulgaria, R.P.B. v Philippines)</a:t>
            </a:r>
            <a:endParaRPr lang="ru-RU" dirty="0"/>
          </a:p>
        </p:txBody>
      </p:sp>
      <p:sp>
        <p:nvSpPr>
          <p:cNvPr id="3" name="Объект 2"/>
          <p:cNvSpPr>
            <a:spLocks noGrp="1"/>
          </p:cNvSpPr>
          <p:nvPr>
            <p:ph idx="1"/>
          </p:nvPr>
        </p:nvSpPr>
        <p:spPr/>
        <p:txBody>
          <a:bodyPr/>
          <a:lstStyle/>
          <a:p>
            <a:r>
              <a:rPr lang="ru-RU" dirty="0" smtClean="0"/>
              <a:t>Недопустимость применения крайне высоких стандартов доказывания, несовместимых с положениями Конвенции.</a:t>
            </a:r>
          </a:p>
          <a:p>
            <a:r>
              <a:rPr lang="ru-RU" dirty="0" smtClean="0"/>
              <a:t>Так, в В.К. против Болгарии суды потребовали, </a:t>
            </a:r>
            <a:r>
              <a:rPr lang="ru-RU" dirty="0"/>
              <a:t>чтобы акт совершения бытового насилия был доказан </a:t>
            </a:r>
            <a:r>
              <a:rPr lang="ru-RU" b="1" dirty="0"/>
              <a:t>при отсутствии разумного сомнения</a:t>
            </a:r>
            <a:r>
              <a:rPr lang="ru-RU" dirty="0"/>
              <a:t>, тем самым всецело возложив </a:t>
            </a:r>
            <a:r>
              <a:rPr lang="ru-RU" b="1" dirty="0"/>
              <a:t>бремя доказывания на автора</a:t>
            </a:r>
            <a:r>
              <a:rPr lang="ru-RU" dirty="0"/>
              <a:t>, и на основании собранных доказательств пришли к выводу, что конкретный акт бытового насилия не имел </a:t>
            </a:r>
            <a:r>
              <a:rPr lang="ru-RU" dirty="0" smtClean="0"/>
              <a:t>места</a:t>
            </a:r>
            <a:r>
              <a:rPr lang="ru-RU" dirty="0"/>
              <a:t> </a:t>
            </a:r>
            <a:r>
              <a:rPr lang="ru-RU" dirty="0" smtClean="0"/>
              <a:t>(п. 9.9, В.К.)</a:t>
            </a:r>
            <a:endParaRPr lang="en-US" dirty="0" smtClean="0"/>
          </a:p>
          <a:p>
            <a:r>
              <a:rPr lang="ru-RU" dirty="0" smtClean="0"/>
              <a:t>Аналогично, дискриминационными являются требования доказательств сопротивления и «разумного/логичного» поведения жертвы при изнасиловании, поскольку они не позволяют сосредоточиться на признаке отсутствия согласия и учесть индивидуальные особенности реакции и поведения каждой потерпевшей (</a:t>
            </a:r>
            <a:r>
              <a:rPr lang="en-US" dirty="0" smtClean="0"/>
              <a:t>M.C., R.P.B.</a:t>
            </a:r>
            <a:r>
              <a:rPr lang="ru-RU" dirty="0" smtClean="0"/>
              <a:t>)</a:t>
            </a:r>
            <a:endParaRPr lang="ru-RU" dirty="0"/>
          </a:p>
        </p:txBody>
      </p:sp>
    </p:spTree>
    <p:extLst>
      <p:ext uri="{BB962C8B-B14F-4D97-AF65-F5344CB8AC3E}">
        <p14:creationId xmlns:p14="http://schemas.microsoft.com/office/powerpoint/2010/main" val="5148697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Дети свидетели насилия</a:t>
            </a:r>
            <a:br>
              <a:rPr lang="ru-RU" dirty="0" smtClean="0"/>
            </a:br>
            <a:r>
              <a:rPr lang="ru-RU" dirty="0"/>
              <a:t/>
            </a:r>
            <a:br>
              <a:rPr lang="ru-RU" dirty="0"/>
            </a:br>
            <a:r>
              <a:rPr lang="ru-RU" sz="2400" dirty="0" smtClean="0"/>
              <a:t>(</a:t>
            </a:r>
            <a:r>
              <a:rPr lang="en-US" sz="2400" dirty="0" smtClean="0"/>
              <a:t>Angela Gonzales </a:t>
            </a:r>
            <a:r>
              <a:rPr lang="en-US" sz="2400" dirty="0" err="1" smtClean="0"/>
              <a:t>Carreno</a:t>
            </a:r>
            <a:r>
              <a:rPr lang="en-US" sz="2400" dirty="0" smtClean="0"/>
              <a:t> v. Spain, </a:t>
            </a:r>
            <a:r>
              <a:rPr lang="en-US" sz="2400" dirty="0" err="1" smtClean="0"/>
              <a:t>Isatou</a:t>
            </a:r>
            <a:r>
              <a:rPr lang="en-US" sz="2400" dirty="0" smtClean="0"/>
              <a:t> </a:t>
            </a:r>
            <a:r>
              <a:rPr lang="en-US" sz="2400" dirty="0" err="1" smtClean="0"/>
              <a:t>Jallow</a:t>
            </a:r>
            <a:r>
              <a:rPr lang="en-US" sz="2400" dirty="0" smtClean="0"/>
              <a:t> v. Bulgaria, </a:t>
            </a:r>
            <a:r>
              <a:rPr lang="en-US" sz="2400" dirty="0" err="1" smtClean="0"/>
              <a:t>Eremia</a:t>
            </a:r>
            <a:r>
              <a:rPr lang="en-US" sz="2400" dirty="0" smtClean="0"/>
              <a:t> v. Moldova, Bevacqua and S. v. Bulgaria</a:t>
            </a:r>
            <a:r>
              <a:rPr lang="ru-RU" sz="2400" dirty="0" smtClean="0"/>
              <a:t>)</a:t>
            </a:r>
            <a:endParaRPr lang="ru-RU" dirty="0"/>
          </a:p>
        </p:txBody>
      </p:sp>
      <p:sp>
        <p:nvSpPr>
          <p:cNvPr id="3" name="Объект 2"/>
          <p:cNvSpPr>
            <a:spLocks noGrp="1"/>
          </p:cNvSpPr>
          <p:nvPr>
            <p:ph idx="1"/>
          </p:nvPr>
        </p:nvSpPr>
        <p:spPr/>
        <p:txBody>
          <a:bodyPr>
            <a:normAutofit lnSpcReduction="10000"/>
          </a:bodyPr>
          <a:lstStyle/>
          <a:p>
            <a:endParaRPr lang="ru-RU" b="1" dirty="0" smtClean="0"/>
          </a:p>
          <a:p>
            <a:endParaRPr lang="ru-RU" b="1" dirty="0"/>
          </a:p>
          <a:p>
            <a:r>
              <a:rPr lang="ru-RU" dirty="0"/>
              <a:t>В</a:t>
            </a:r>
            <a:r>
              <a:rPr lang="ru-RU" dirty="0" smtClean="0"/>
              <a:t> </a:t>
            </a:r>
            <a:r>
              <a:rPr lang="ru-RU" dirty="0"/>
              <a:t>вопросах попечительства над детьми и прав на свидание приоритет интересов ребенка имеет первостепенное значение и что при принятии соответствующих решений национальные органы обязаны учитывать наличие контекста насилия в </a:t>
            </a:r>
            <a:r>
              <a:rPr lang="ru-RU" dirty="0" smtClean="0"/>
              <a:t>семье</a:t>
            </a:r>
            <a:r>
              <a:rPr lang="ru-RU" dirty="0"/>
              <a:t> </a:t>
            </a:r>
            <a:r>
              <a:rPr lang="ru-RU" dirty="0" smtClean="0"/>
              <a:t>(п. 9.4, Гонсалес)</a:t>
            </a:r>
          </a:p>
          <a:p>
            <a:r>
              <a:rPr lang="ru-RU" dirty="0" smtClean="0"/>
              <a:t>Принять </a:t>
            </a:r>
            <a:r>
              <a:rPr lang="ru-RU" dirty="0"/>
              <a:t>законодательные или другие меры, необходимые для обеспечения того, чтобы при определении прав на попечение и посещение в отношении детей принимались во внимание инциденты, сопровождавшиеся насилием, и чтобы не наносился ущерб правам жертвы или детей и их </a:t>
            </a:r>
            <a:r>
              <a:rPr lang="ru-RU" dirty="0" smtClean="0"/>
              <a:t>безопасности (</a:t>
            </a:r>
            <a:r>
              <a:rPr lang="en-US" dirty="0" smtClean="0"/>
              <a:t>ii, </a:t>
            </a:r>
            <a:r>
              <a:rPr lang="ru-RU" dirty="0" err="1" smtClean="0"/>
              <a:t>Джаллоу</a:t>
            </a:r>
            <a:r>
              <a:rPr lang="ru-RU" dirty="0" smtClean="0"/>
              <a:t>)</a:t>
            </a:r>
          </a:p>
          <a:p>
            <a:r>
              <a:rPr lang="ru-RU" dirty="0"/>
              <a:t>В</a:t>
            </a:r>
            <a:r>
              <a:rPr lang="ru-RU" dirty="0" smtClean="0"/>
              <a:t> </a:t>
            </a:r>
            <a:r>
              <a:rPr lang="ru-RU" dirty="0"/>
              <a:t>деле </a:t>
            </a:r>
            <a:r>
              <a:rPr lang="ru-RU" dirty="0" err="1" smtClean="0"/>
              <a:t>Еремиа</a:t>
            </a:r>
            <a:r>
              <a:rPr lang="ru-RU" dirty="0" smtClean="0"/>
              <a:t> Суд </a:t>
            </a:r>
            <a:r>
              <a:rPr lang="ru-RU" dirty="0"/>
              <a:t>пришел к выводу о нарушении права дочерей заявительницы, ставших свидетелями насилия в отношении их матери, на уважение частной и семейной </a:t>
            </a:r>
            <a:r>
              <a:rPr lang="ru-RU" dirty="0" smtClean="0"/>
              <a:t>жизни</a:t>
            </a:r>
            <a:r>
              <a:rPr lang="ru-RU" dirty="0"/>
              <a:t> </a:t>
            </a:r>
            <a:r>
              <a:rPr lang="ru-RU" dirty="0" smtClean="0"/>
              <a:t>(аналогично</a:t>
            </a:r>
            <a:r>
              <a:rPr lang="en-US" dirty="0" smtClean="0"/>
              <a:t>,</a:t>
            </a:r>
            <a:r>
              <a:rPr lang="ru-RU" dirty="0" smtClean="0"/>
              <a:t> </a:t>
            </a:r>
            <a:r>
              <a:rPr lang="ru-RU" dirty="0" err="1" smtClean="0"/>
              <a:t>Бевакуа</a:t>
            </a:r>
            <a:r>
              <a:rPr lang="ru-RU" dirty="0" smtClean="0"/>
              <a:t> и С.)</a:t>
            </a:r>
            <a:endParaRPr lang="ru-RU" b="1" dirty="0" smtClean="0"/>
          </a:p>
          <a:p>
            <a:endParaRPr lang="ru-RU" b="1" dirty="0" smtClean="0"/>
          </a:p>
          <a:p>
            <a:endParaRPr lang="ru-RU" dirty="0"/>
          </a:p>
        </p:txBody>
      </p:sp>
    </p:spTree>
    <p:extLst>
      <p:ext uri="{BB962C8B-B14F-4D97-AF65-F5344CB8AC3E}">
        <p14:creationId xmlns:p14="http://schemas.microsoft.com/office/powerpoint/2010/main" val="40734429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Другие обязательства властей</a:t>
            </a:r>
            <a:br>
              <a:rPr lang="ru-RU" dirty="0" smtClean="0"/>
            </a:br>
            <a:r>
              <a:rPr lang="ru-RU" dirty="0"/>
              <a:t/>
            </a:r>
            <a:br>
              <a:rPr lang="ru-RU" dirty="0"/>
            </a:br>
            <a:r>
              <a:rPr lang="ru-RU" sz="2400" dirty="0" smtClean="0"/>
              <a:t>(</a:t>
            </a:r>
            <a:r>
              <a:rPr lang="en-US" sz="2400" dirty="0" err="1" smtClean="0"/>
              <a:t>Kilic</a:t>
            </a:r>
            <a:r>
              <a:rPr lang="en-US" sz="2400" dirty="0" smtClean="0"/>
              <a:t> v. Turkey, V.K. v. Bulgaria</a:t>
            </a:r>
            <a:r>
              <a:rPr lang="ru-RU" sz="2400" dirty="0" smtClean="0"/>
              <a:t>)</a:t>
            </a:r>
            <a:endParaRPr lang="ru-RU" dirty="0"/>
          </a:p>
        </p:txBody>
      </p:sp>
      <p:sp>
        <p:nvSpPr>
          <p:cNvPr id="3" name="Объект 2"/>
          <p:cNvSpPr>
            <a:spLocks noGrp="1"/>
          </p:cNvSpPr>
          <p:nvPr>
            <p:ph idx="1"/>
          </p:nvPr>
        </p:nvSpPr>
        <p:spPr/>
        <p:txBody>
          <a:bodyPr>
            <a:normAutofit fontScale="92500" lnSpcReduction="20000"/>
          </a:bodyPr>
          <a:lstStyle/>
          <a:p>
            <a:endParaRPr lang="ru-RU" dirty="0" smtClean="0"/>
          </a:p>
          <a:p>
            <a:endParaRPr lang="ru-RU" dirty="0"/>
          </a:p>
          <a:p>
            <a:r>
              <a:rPr lang="ru-RU" dirty="0" smtClean="0"/>
              <a:t>В недавнем постановлении по делу </a:t>
            </a:r>
            <a:r>
              <a:rPr lang="en-US" dirty="0" err="1" smtClean="0"/>
              <a:t>Kilic</a:t>
            </a:r>
            <a:r>
              <a:rPr lang="en-US" dirty="0"/>
              <a:t> </a:t>
            </a:r>
            <a:r>
              <a:rPr lang="en-US" dirty="0" smtClean="0"/>
              <a:t>v Turkey, </a:t>
            </a:r>
            <a:r>
              <a:rPr lang="ru-RU" dirty="0" smtClean="0"/>
              <a:t>Суд отметил обязанность властей принимать во внимание особенности психологической, физической и материальной ситуации, в которой оказывается потерпевшая, и предлагать ей соответствующую помощь – убежище, отвечающее ее нуждам.</a:t>
            </a:r>
            <a:endParaRPr lang="en-US" dirty="0" smtClean="0"/>
          </a:p>
          <a:p>
            <a:r>
              <a:rPr lang="ru-RU" dirty="0" smtClean="0"/>
              <a:t>В В.К. против Болгарии комитет указал на необходимость  </a:t>
            </a:r>
            <a:r>
              <a:rPr lang="ru-RU" dirty="0"/>
              <a:t>функционирование достаточного количества финансируемых государством приютов для жертв бытового насилия и их детей и оказывать поддержку неправительственным организациям, предоставляющим приют и другие формы помощи жертвам бытового </a:t>
            </a:r>
            <a:r>
              <a:rPr lang="ru-RU" dirty="0" smtClean="0"/>
              <a:t>насилия (</a:t>
            </a:r>
            <a:r>
              <a:rPr lang="en-US" dirty="0" smtClean="0"/>
              <a:t>b (iii)</a:t>
            </a:r>
            <a:r>
              <a:rPr lang="ru-RU" dirty="0" smtClean="0"/>
              <a:t>)</a:t>
            </a:r>
            <a:endParaRPr lang="en-US" dirty="0" smtClean="0"/>
          </a:p>
          <a:p>
            <a:r>
              <a:rPr lang="ru-RU" dirty="0"/>
              <a:t>П</a:t>
            </a:r>
            <a:r>
              <a:rPr lang="ru-RU" dirty="0" smtClean="0"/>
              <a:t>ровести </a:t>
            </a:r>
            <a:r>
              <a:rPr lang="ru-RU" dirty="0"/>
              <a:t>обязательную подготовку судей, адвокатов и работников правоохранительных органов по вопросам применения Закона о защите от бытового насилия, включая вопросы, касающиеся определения понятия «бытовое насилие» и гендерных стереотипов, а также обеспечить надлежащее изучение Конвенции, Факультативного протокола к ней и общих рекомендаций Комитета, в частности Общей рекомендации № </a:t>
            </a:r>
            <a:r>
              <a:rPr lang="ru-RU" dirty="0" smtClean="0"/>
              <a:t>19</a:t>
            </a:r>
            <a:r>
              <a:rPr lang="en-US" dirty="0" smtClean="0"/>
              <a:t> (b(iv))</a:t>
            </a:r>
            <a:endParaRPr lang="ru-RU" dirty="0" smtClean="0"/>
          </a:p>
          <a:p>
            <a:pPr marL="0" indent="0">
              <a:buNone/>
            </a:pPr>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val="6269778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Другие обязательства </a:t>
            </a:r>
            <a:r>
              <a:rPr lang="ru-RU" dirty="0" smtClean="0"/>
              <a:t>властей</a:t>
            </a:r>
            <a:r>
              <a:rPr lang="en-US" dirty="0" smtClean="0"/>
              <a:t/>
            </a:r>
            <a:br>
              <a:rPr lang="en-US" dirty="0" smtClean="0"/>
            </a:br>
            <a:r>
              <a:rPr lang="en-US" dirty="0"/>
              <a:t/>
            </a:r>
            <a:br>
              <a:rPr lang="en-US" dirty="0"/>
            </a:br>
            <a:r>
              <a:rPr lang="en-US" sz="2400" dirty="0" smtClean="0"/>
              <a:t>(</a:t>
            </a:r>
            <a:r>
              <a:rPr lang="en-US" sz="2400" dirty="0" err="1" smtClean="0"/>
              <a:t>Sahide</a:t>
            </a:r>
            <a:r>
              <a:rPr lang="en-US" sz="2400" dirty="0" smtClean="0"/>
              <a:t> </a:t>
            </a:r>
            <a:r>
              <a:rPr lang="en-US" sz="2400" dirty="0" err="1" smtClean="0"/>
              <a:t>Goekce</a:t>
            </a:r>
            <a:r>
              <a:rPr lang="en-US" sz="2400" dirty="0" smtClean="0"/>
              <a:t> v. Austria, Angela Gonzales </a:t>
            </a:r>
            <a:r>
              <a:rPr lang="en-US" sz="2400" dirty="0" err="1" smtClean="0"/>
              <a:t>Carreno</a:t>
            </a:r>
            <a:r>
              <a:rPr lang="en-US" sz="2400" dirty="0" smtClean="0"/>
              <a:t> v. Spain)</a:t>
            </a:r>
            <a:endParaRPr lang="ru-RU" dirty="0"/>
          </a:p>
        </p:txBody>
      </p:sp>
      <p:sp>
        <p:nvSpPr>
          <p:cNvPr id="3" name="Объект 2"/>
          <p:cNvSpPr>
            <a:spLocks noGrp="1"/>
          </p:cNvSpPr>
          <p:nvPr>
            <p:ph idx="1"/>
          </p:nvPr>
        </p:nvSpPr>
        <p:spPr/>
        <p:txBody>
          <a:bodyPr>
            <a:normAutofit fontScale="85000" lnSpcReduction="10000"/>
          </a:bodyPr>
          <a:lstStyle/>
          <a:p>
            <a:r>
              <a:rPr lang="ru-RU" dirty="0"/>
              <a:t>В </a:t>
            </a:r>
            <a:r>
              <a:rPr lang="ru-RU" dirty="0" smtClean="0"/>
              <a:t>деле Гёкче </a:t>
            </a:r>
            <a:r>
              <a:rPr lang="ru-RU" dirty="0"/>
              <a:t>Комитет указал на необходимость обеспечить активизацию координации деятельности правоохранительных и судебных органов, а также обеспечить на всех уровнях системы уголовного правосудия (полиция, прокуратура, судьи) на постоянной основе сотрудничество с неправительственными организациями, которые занимаются вопросами обеспечения защиты и поддержки женщин-жертв бытового насилия (п. с)</a:t>
            </a:r>
          </a:p>
          <a:p>
            <a:r>
              <a:rPr lang="ru-RU" dirty="0"/>
              <a:t>Обеспечить эффективную реализацию и мониторинг применения закона о защите от бытового насилия и соответствующих положений Уголовного кодекса (п. а)</a:t>
            </a:r>
          </a:p>
          <a:p>
            <a:r>
              <a:rPr lang="ru-RU" dirty="0"/>
              <a:t>В </a:t>
            </a:r>
            <a:r>
              <a:rPr lang="ru-RU" dirty="0" smtClean="0"/>
              <a:t>деле Гонсалес</a:t>
            </a:r>
            <a:r>
              <a:rPr lang="en-US" dirty="0"/>
              <a:t> </a:t>
            </a:r>
            <a:r>
              <a:rPr lang="ru-RU" dirty="0" smtClean="0"/>
              <a:t>Комитет </a:t>
            </a:r>
            <a:r>
              <a:rPr lang="ru-RU" dirty="0"/>
              <a:t>отметил необходимость введения мер по возмещению ущерба во исполнение обязательств по ст. 2 (</a:t>
            </a:r>
            <a:r>
              <a:rPr lang="en-US" dirty="0"/>
              <a:t>b</a:t>
            </a:r>
            <a:r>
              <a:rPr lang="ru-RU" dirty="0"/>
              <a:t>)</a:t>
            </a:r>
            <a:r>
              <a:rPr lang="en-US" dirty="0"/>
              <a:t> </a:t>
            </a:r>
            <a:r>
              <a:rPr lang="ru-RU" dirty="0"/>
              <a:t>и </a:t>
            </a:r>
            <a:r>
              <a:rPr lang="en-US" dirty="0"/>
              <a:t>(c) (</a:t>
            </a:r>
            <a:r>
              <a:rPr lang="ru-RU" dirty="0"/>
              <a:t>п. 9.8</a:t>
            </a:r>
            <a:r>
              <a:rPr lang="en-US" dirty="0"/>
              <a:t>)</a:t>
            </a:r>
            <a:endParaRPr lang="ru-RU" dirty="0"/>
          </a:p>
          <a:p>
            <a:r>
              <a:rPr lang="ru-RU" dirty="0" smtClean="0"/>
              <a:t>Для </a:t>
            </a:r>
            <a:r>
              <a:rPr lang="ru-RU" dirty="0"/>
              <a:t>того чтобы женщина-жертва насилия в семье могла пользоваться практической реализацией принципа </a:t>
            </a:r>
            <a:r>
              <a:rPr lang="ru-RU" dirty="0" err="1"/>
              <a:t>недискриминации</a:t>
            </a:r>
            <a:r>
              <a:rPr lang="ru-RU" dirty="0"/>
              <a:t> и реального равенства … государство-участник обязано определить наличие сбоев, пренебрежения или упущений со стороны социальных органов, которые могли привести к ситуации беззащитности потерпевших (п. 9.9)</a:t>
            </a:r>
          </a:p>
          <a:p>
            <a:r>
              <a:rPr lang="ru-RU" dirty="0"/>
              <a:t>Обеспечить, чтобы осуществление прав на свидания или попечительство не создавало угрозы безопасности для жертв насилия, включая детей (п. </a:t>
            </a:r>
            <a:r>
              <a:rPr lang="en-US" dirty="0"/>
              <a:t>b (</a:t>
            </a:r>
            <a:r>
              <a:rPr lang="en-US" dirty="0" err="1"/>
              <a:t>i</a:t>
            </a:r>
            <a:r>
              <a:rPr lang="en-US" dirty="0"/>
              <a:t>)</a:t>
            </a:r>
            <a:r>
              <a:rPr lang="ru-RU" dirty="0" smtClean="0"/>
              <a:t>)</a:t>
            </a:r>
            <a:endParaRPr lang="en-US" dirty="0"/>
          </a:p>
        </p:txBody>
      </p:sp>
    </p:spTree>
    <p:extLst>
      <p:ext uri="{BB962C8B-B14F-4D97-AF65-F5344CB8AC3E}">
        <p14:creationId xmlns:p14="http://schemas.microsoft.com/office/powerpoint/2010/main" val="11856562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089371" cy="4601183"/>
          </a:xfrm>
        </p:spPr>
        <p:txBody>
          <a:bodyPr/>
          <a:lstStyle/>
          <a:p>
            <a:r>
              <a:rPr lang="ru-RU" dirty="0" smtClean="0"/>
              <a:t>ЕСПЧ</a:t>
            </a:r>
            <a:br>
              <a:rPr lang="ru-RU" dirty="0" smtClean="0"/>
            </a:br>
            <a:r>
              <a:rPr lang="ru-RU" dirty="0" smtClean="0"/>
              <a:t>(некоторые)</a:t>
            </a:r>
            <a:br>
              <a:rPr lang="ru-RU" dirty="0" smtClean="0"/>
            </a:br>
            <a:r>
              <a:rPr lang="ru-RU" dirty="0" err="1" smtClean="0"/>
              <a:t>коммуницированные</a:t>
            </a:r>
            <a:r>
              <a:rPr lang="ru-RU" dirty="0" smtClean="0"/>
              <a:t> жалобы против России</a:t>
            </a:r>
            <a:endParaRPr lang="ru-RU" dirty="0"/>
          </a:p>
        </p:txBody>
      </p:sp>
      <p:sp>
        <p:nvSpPr>
          <p:cNvPr id="3" name="Объект 2"/>
          <p:cNvSpPr>
            <a:spLocks noGrp="1"/>
          </p:cNvSpPr>
          <p:nvPr>
            <p:ph idx="1"/>
          </p:nvPr>
        </p:nvSpPr>
        <p:spPr/>
        <p:txBody>
          <a:bodyPr>
            <a:normAutofit fontScale="85000" lnSpcReduction="20000"/>
          </a:bodyPr>
          <a:lstStyle/>
          <a:p>
            <a:r>
              <a:rPr lang="en-GB" b="1" dirty="0" err="1" smtClean="0"/>
              <a:t>Polshina</a:t>
            </a:r>
            <a:r>
              <a:rPr lang="en-GB" b="1" dirty="0" smtClean="0"/>
              <a:t> v. Russia, 65557/14 (</a:t>
            </a:r>
            <a:r>
              <a:rPr lang="ru-RU" b="1" dirty="0" smtClean="0"/>
              <a:t>на рассмотрении</a:t>
            </a:r>
            <a:r>
              <a:rPr lang="en-GB" b="1" dirty="0" smtClean="0"/>
              <a:t>)</a:t>
            </a:r>
          </a:p>
          <a:p>
            <a:r>
              <a:rPr lang="ru-RU" dirty="0" smtClean="0"/>
              <a:t>Ключевые вопросы:</a:t>
            </a:r>
          </a:p>
          <a:p>
            <a:r>
              <a:rPr lang="ru-RU" dirty="0" smtClean="0"/>
              <a:t>- Совместим ли механизм частного обвинения с обязательствами властей по статье 3 Конвенции?</a:t>
            </a:r>
          </a:p>
          <a:p>
            <a:r>
              <a:rPr lang="ru-RU" dirty="0" smtClean="0"/>
              <a:t>- Было ли отсутствие защиты от насилия в семье нарушением обязательств властей по статьям 3 и 14 Конвенции?</a:t>
            </a:r>
          </a:p>
          <a:p>
            <a:r>
              <a:rPr lang="en-GB" b="1" dirty="0" err="1" smtClean="0"/>
              <a:t>Volodina</a:t>
            </a:r>
            <a:r>
              <a:rPr lang="en-GB" b="1" dirty="0" smtClean="0"/>
              <a:t> v. Russia, 41261/17 (</a:t>
            </a:r>
            <a:r>
              <a:rPr lang="ru-RU" b="1" dirty="0" smtClean="0"/>
              <a:t>на </a:t>
            </a:r>
            <a:r>
              <a:rPr lang="ru-RU" b="1" dirty="0"/>
              <a:t>рассмотрении</a:t>
            </a:r>
            <a:r>
              <a:rPr lang="en-GB" b="1" dirty="0"/>
              <a:t>)</a:t>
            </a:r>
          </a:p>
          <a:p>
            <a:r>
              <a:rPr lang="ru-RU" dirty="0" smtClean="0"/>
              <a:t>Ключевые вопросы:</a:t>
            </a:r>
          </a:p>
          <a:p>
            <a:r>
              <a:rPr lang="ru-RU" dirty="0" smtClean="0"/>
              <a:t>- Было ли отсутствие защитных мер нарушением статьи 3 Конвенции? (заявительница жаловалась, что отсутствие охранных ордеров делает все законодательство бесполезным в ситуации насилия)</a:t>
            </a:r>
          </a:p>
          <a:p>
            <a:r>
              <a:rPr lang="ru-RU" dirty="0" smtClean="0"/>
              <a:t>- Допущено ли нарушение статьи 14 Конвенции в совокупности со статьей 3 Конвенции в связи с тем, что насилие в семье в России преимущественно затрагивает женщин, а пассивное отношение полиции создало атмосферу, способствующую совершению такого вида насилия?</a:t>
            </a:r>
          </a:p>
          <a:p>
            <a:r>
              <a:rPr lang="ru-RU" dirty="0" smtClean="0"/>
              <a:t>Является ли актуальная статья 116 УК РФ адекватной с точки зрения предоставления защиты от насилия в семье?</a:t>
            </a:r>
          </a:p>
          <a:p>
            <a:r>
              <a:rPr lang="ru-RU" dirty="0" smtClean="0"/>
              <a:t>См. также </a:t>
            </a:r>
            <a:r>
              <a:rPr lang="en-GB" b="1" dirty="0" err="1" smtClean="0"/>
              <a:t>Udalova</a:t>
            </a:r>
            <a:r>
              <a:rPr lang="en-GB" b="1" dirty="0" smtClean="0"/>
              <a:t> v. Russia, 20289/10 </a:t>
            </a:r>
            <a:r>
              <a:rPr lang="en-GB" b="1" dirty="0"/>
              <a:t>(</a:t>
            </a:r>
            <a:r>
              <a:rPr lang="ru-RU" b="1" dirty="0"/>
              <a:t>на рассмотрении</a:t>
            </a:r>
            <a:r>
              <a:rPr lang="en-GB" b="1" dirty="0" smtClean="0"/>
              <a:t>)</a:t>
            </a:r>
            <a:r>
              <a:rPr lang="ru-RU" b="1" dirty="0" smtClean="0"/>
              <a:t> </a:t>
            </a:r>
            <a:r>
              <a:rPr lang="mr-IN" dirty="0" smtClean="0"/>
              <a:t>–</a:t>
            </a:r>
            <a:r>
              <a:rPr lang="ru-RU" dirty="0" smtClean="0"/>
              <a:t> по вопросу частного обвинения;</a:t>
            </a:r>
          </a:p>
        </p:txBody>
      </p:sp>
    </p:spTree>
    <p:extLst>
      <p:ext uri="{BB962C8B-B14F-4D97-AF65-F5344CB8AC3E}">
        <p14:creationId xmlns:p14="http://schemas.microsoft.com/office/powerpoint/2010/main" val="1265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Grp="1" noChangeArrowheads="1"/>
          </p:cNvSpPr>
          <p:nvPr>
            <p:ph type="body" idx="1"/>
          </p:nvPr>
        </p:nvSpPr>
        <p:spPr/>
        <p:txBody>
          <a:bodyPr/>
          <a:lstStyle/>
          <a:p>
            <a:pPr algn="ctr" eaLnBrk="1" hangingPunct="1">
              <a:buFont typeface="Wingdings" pitchFamily="2" charset="2"/>
              <a:buNone/>
              <a:defRPr/>
            </a:pPr>
            <a:r>
              <a:rPr lang="ru-RU" b="1" dirty="0" smtClean="0"/>
              <a:t>						</a:t>
            </a:r>
          </a:p>
        </p:txBody>
      </p:sp>
      <p:pic>
        <p:nvPicPr>
          <p:cNvPr id="16387" name="Picture 5" descr="цикл%20насилия"/>
          <p:cNvPicPr>
            <a:picLocks noChangeAspect="1" noChangeArrowheads="1"/>
          </p:cNvPicPr>
          <p:nvPr/>
        </p:nvPicPr>
        <p:blipFill>
          <a:blip r:embed="rId2" cstate="print"/>
          <a:srcRect/>
          <a:stretch>
            <a:fillRect/>
          </a:stretch>
        </p:blipFill>
        <p:spPr bwMode="auto">
          <a:xfrm>
            <a:off x="4435211" y="714704"/>
            <a:ext cx="6183313" cy="4695825"/>
          </a:xfrm>
          <a:prstGeom prst="rect">
            <a:avLst/>
          </a:prstGeom>
          <a:solidFill>
            <a:schemeClr val="accent1"/>
          </a:solidFill>
          <a:ln w="9525">
            <a:noFill/>
            <a:miter lim="800000"/>
            <a:headEnd/>
            <a:tailEnd/>
          </a:ln>
        </p:spPr>
      </p:pic>
      <p:sp>
        <p:nvSpPr>
          <p:cNvPr id="172038" name="Rectangle 6"/>
          <p:cNvSpPr>
            <a:spLocks noGrp="1" noChangeArrowheads="1"/>
          </p:cNvSpPr>
          <p:nvPr>
            <p:ph type="title"/>
          </p:nvPr>
        </p:nvSpPr>
        <p:spPr/>
        <p:txBody>
          <a:bodyPr/>
          <a:lstStyle/>
          <a:p>
            <a:pPr eaLnBrk="1" hangingPunct="1">
              <a:defRPr/>
            </a:pPr>
            <a:r>
              <a:rPr lang="ru-RU" b="1" dirty="0" smtClean="0"/>
              <a:t>Цикл насилия</a:t>
            </a:r>
            <a:endParaRPr lang="ru-RU" b="1" dirty="0" smtClean="0"/>
          </a:p>
        </p:txBody>
      </p:sp>
    </p:spTree>
    <p:extLst>
      <p:ext uri="{BB962C8B-B14F-4D97-AF65-F5344CB8AC3E}">
        <p14:creationId xmlns:p14="http://schemas.microsoft.com/office/powerpoint/2010/main" val="39970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186" y="2795753"/>
            <a:ext cx="3142593" cy="1155590"/>
          </a:xfrm>
        </p:spPr>
        <p:txBody>
          <a:bodyPr>
            <a:normAutofit fontScale="90000"/>
          </a:bodyPr>
          <a:lstStyle/>
          <a:p>
            <a:pPr>
              <a:defRPr/>
            </a:pPr>
            <a:r>
              <a:rPr lang="ru-RU" b="1" dirty="0" smtClean="0"/>
              <a:t>Стокгольмский</a:t>
            </a:r>
            <a:br>
              <a:rPr lang="ru-RU" b="1" dirty="0" smtClean="0"/>
            </a:br>
            <a:r>
              <a:rPr lang="ru-RU" b="1" dirty="0" smtClean="0"/>
              <a:t> </a:t>
            </a:r>
            <a:r>
              <a:rPr lang="ru-RU" b="1" dirty="0" smtClean="0"/>
              <a:t>синдром</a:t>
            </a:r>
            <a:endParaRPr lang="ru-RU" b="1" dirty="0"/>
          </a:p>
        </p:txBody>
      </p:sp>
      <p:sp>
        <p:nvSpPr>
          <p:cNvPr id="3" name="Объект 2"/>
          <p:cNvSpPr>
            <a:spLocks noGrp="1"/>
          </p:cNvSpPr>
          <p:nvPr>
            <p:ph idx="1"/>
          </p:nvPr>
        </p:nvSpPr>
        <p:spPr>
          <a:xfrm>
            <a:off x="3647089" y="838201"/>
            <a:ext cx="8229600" cy="4530725"/>
          </a:xfrm>
        </p:spPr>
        <p:txBody>
          <a:bodyPr/>
          <a:lstStyle/>
          <a:p>
            <a:pPr>
              <a:defRPr/>
            </a:pPr>
            <a:r>
              <a:rPr lang="ru-RU" dirty="0" smtClean="0"/>
              <a:t>Угроза жизни (страх)</a:t>
            </a:r>
          </a:p>
          <a:p>
            <a:pPr>
              <a:defRPr/>
            </a:pPr>
            <a:r>
              <a:rPr lang="ru-RU" dirty="0" smtClean="0"/>
              <a:t>Женщина не может уйти от обидчика из-за страха и беспомощности в связи с переживаемым насилием </a:t>
            </a:r>
          </a:p>
          <a:p>
            <a:pPr>
              <a:defRPr/>
            </a:pPr>
            <a:r>
              <a:rPr lang="ru-RU" dirty="0" smtClean="0"/>
              <a:t>Изоляция пострадавшей от окружения </a:t>
            </a:r>
          </a:p>
          <a:p>
            <a:pPr>
              <a:defRPr/>
            </a:pPr>
            <a:r>
              <a:rPr lang="ru-RU" dirty="0" smtClean="0"/>
              <a:t>Обидчик бывает и доброжелательным (это наблюдается фазе 3 цикла насилия) </a:t>
            </a:r>
            <a:endParaRPr lang="ru-RU" dirty="0"/>
          </a:p>
        </p:txBody>
      </p:sp>
    </p:spTree>
    <p:extLst>
      <p:ext uri="{BB962C8B-B14F-4D97-AF65-F5344CB8AC3E}">
        <p14:creationId xmlns:p14="http://schemas.microsoft.com/office/powerpoint/2010/main" val="435825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3678621" y="651642"/>
            <a:ext cx="8229600" cy="4530725"/>
          </a:xfrm>
        </p:spPr>
        <p:txBody>
          <a:bodyPr>
            <a:normAutofit fontScale="70000" lnSpcReduction="20000"/>
          </a:bodyPr>
          <a:lstStyle/>
          <a:p>
            <a:pPr algn="ctr" eaLnBrk="1" hangingPunct="1">
              <a:lnSpc>
                <a:spcPct val="80000"/>
              </a:lnSpc>
              <a:buFont typeface="Wingdings" pitchFamily="2" charset="2"/>
              <a:buNone/>
              <a:defRPr/>
            </a:pPr>
            <a:r>
              <a:rPr lang="ru-RU" b="1" u="sng" dirty="0" smtClean="0"/>
              <a:t>КОНФЛИКТ</a:t>
            </a:r>
          </a:p>
          <a:p>
            <a:pPr algn="ctr" eaLnBrk="1" hangingPunct="1">
              <a:lnSpc>
                <a:spcPct val="80000"/>
              </a:lnSpc>
              <a:buFont typeface="Wingdings" pitchFamily="2" charset="2"/>
              <a:buNone/>
              <a:defRPr/>
            </a:pPr>
            <a:r>
              <a:rPr lang="ru-RU" sz="1800" b="1" dirty="0"/>
              <a:t>			</a:t>
            </a:r>
            <a:endParaRPr lang="ru-RU" sz="1800" dirty="0"/>
          </a:p>
          <a:p>
            <a:pPr eaLnBrk="1" hangingPunct="1">
              <a:lnSpc>
                <a:spcPct val="80000"/>
              </a:lnSpc>
              <a:defRPr/>
            </a:pPr>
            <a:r>
              <a:rPr lang="ru-RU" b="1" dirty="0"/>
              <a:t>Имеет конкретную причину            </a:t>
            </a:r>
          </a:p>
          <a:p>
            <a:pPr eaLnBrk="1" hangingPunct="1">
              <a:lnSpc>
                <a:spcPct val="80000"/>
              </a:lnSpc>
              <a:defRPr/>
            </a:pPr>
            <a:r>
              <a:rPr lang="ru-RU" b="1" dirty="0"/>
              <a:t>Супруги участвуют в конфликте на равных (</a:t>
            </a:r>
            <a:r>
              <a:rPr lang="ru-RU" b="1" u="sng" dirty="0"/>
              <a:t>нет обидчика и пострадавшего, нет страха)    </a:t>
            </a:r>
          </a:p>
          <a:p>
            <a:pPr eaLnBrk="1" hangingPunct="1">
              <a:lnSpc>
                <a:spcPct val="80000"/>
              </a:lnSpc>
              <a:defRPr/>
            </a:pPr>
            <a:r>
              <a:rPr lang="ru-RU" b="1" dirty="0"/>
              <a:t>Конфликт может быть разрешен</a:t>
            </a:r>
          </a:p>
          <a:p>
            <a:pPr eaLnBrk="1" hangingPunct="1">
              <a:lnSpc>
                <a:spcPct val="80000"/>
              </a:lnSpc>
              <a:defRPr/>
            </a:pPr>
            <a:r>
              <a:rPr lang="ru-RU" b="1" dirty="0"/>
              <a:t>Конфликт – это отдельный эпизод (</a:t>
            </a:r>
            <a:r>
              <a:rPr lang="ru-RU" b="1" u="sng" dirty="0"/>
              <a:t>нет системности, или цикла,</a:t>
            </a:r>
            <a:r>
              <a:rPr lang="ru-RU" b="1" dirty="0"/>
              <a:t> как при домашнем насилии) </a:t>
            </a:r>
            <a:endParaRPr lang="ru-RU" sz="2400" b="1" dirty="0"/>
          </a:p>
          <a:p>
            <a:pPr eaLnBrk="1" hangingPunct="1">
              <a:lnSpc>
                <a:spcPct val="80000"/>
              </a:lnSpc>
              <a:buFont typeface="Wingdings" pitchFamily="2" charset="2"/>
              <a:buNone/>
              <a:defRPr/>
            </a:pPr>
            <a:r>
              <a:rPr lang="ru-RU" sz="2400" b="1" dirty="0"/>
              <a:t>               </a:t>
            </a:r>
            <a:endParaRPr lang="ru-RU" sz="2400" b="1" dirty="0" smtClean="0"/>
          </a:p>
          <a:p>
            <a:pPr eaLnBrk="1" hangingPunct="1">
              <a:lnSpc>
                <a:spcPct val="80000"/>
              </a:lnSpc>
              <a:buFont typeface="Wingdings" pitchFamily="2" charset="2"/>
              <a:buNone/>
              <a:defRPr/>
            </a:pPr>
            <a:endParaRPr lang="ru-RU" sz="2400" b="1" dirty="0"/>
          </a:p>
          <a:p>
            <a:pPr algn="ctr" eaLnBrk="1" hangingPunct="1">
              <a:lnSpc>
                <a:spcPct val="80000"/>
              </a:lnSpc>
              <a:buFont typeface="Wingdings" pitchFamily="2" charset="2"/>
              <a:buNone/>
              <a:defRPr/>
            </a:pPr>
            <a:r>
              <a:rPr lang="ru-RU" sz="2400" b="1" dirty="0"/>
              <a:t> </a:t>
            </a:r>
            <a:r>
              <a:rPr lang="ru-RU" b="1" u="sng" dirty="0"/>
              <a:t>ДОМАШНЕЕ </a:t>
            </a:r>
            <a:r>
              <a:rPr lang="ru-RU" b="1" u="sng" dirty="0" smtClean="0"/>
              <a:t>НАСИЛИЕ</a:t>
            </a:r>
          </a:p>
          <a:p>
            <a:pPr algn="ctr" eaLnBrk="1" hangingPunct="1">
              <a:lnSpc>
                <a:spcPct val="80000"/>
              </a:lnSpc>
              <a:buFont typeface="Wingdings" pitchFamily="2" charset="2"/>
              <a:buNone/>
              <a:defRPr/>
            </a:pPr>
            <a:endParaRPr lang="ru-RU" b="1" dirty="0"/>
          </a:p>
          <a:p>
            <a:pPr eaLnBrk="1" hangingPunct="1">
              <a:lnSpc>
                <a:spcPct val="80000"/>
              </a:lnSpc>
              <a:defRPr/>
            </a:pPr>
            <a:r>
              <a:rPr lang="ru-RU" b="1" u="sng" dirty="0"/>
              <a:t>В</a:t>
            </a:r>
            <a:r>
              <a:rPr lang="ru-RU" b="1" u="sng" dirty="0"/>
              <a:t>ласть и контроль </a:t>
            </a:r>
            <a:r>
              <a:rPr lang="ru-RU" b="1" dirty="0"/>
              <a:t>со стороны обидчика (отношения: обидчик и пострадавшая/</a:t>
            </a:r>
            <a:r>
              <a:rPr lang="ru-RU" b="1" dirty="0" err="1"/>
              <a:t>ий</a:t>
            </a:r>
            <a:r>
              <a:rPr lang="ru-RU" b="1" dirty="0"/>
              <a:t>)</a:t>
            </a:r>
          </a:p>
          <a:p>
            <a:pPr eaLnBrk="1" hangingPunct="1">
              <a:lnSpc>
                <a:spcPct val="80000"/>
              </a:lnSpc>
              <a:defRPr/>
            </a:pPr>
            <a:r>
              <a:rPr lang="ru-RU" b="1" dirty="0"/>
              <a:t>Домашнее насилие  характеризуется </a:t>
            </a:r>
            <a:r>
              <a:rPr lang="ru-RU" b="1" u="sng" dirty="0"/>
              <a:t>системностью</a:t>
            </a:r>
            <a:r>
              <a:rPr lang="ru-RU" b="1" dirty="0"/>
              <a:t> поведения обидчика (цикл насилия) </a:t>
            </a:r>
          </a:p>
          <a:p>
            <a:pPr eaLnBrk="1" hangingPunct="1">
              <a:lnSpc>
                <a:spcPct val="80000"/>
              </a:lnSpc>
              <a:defRPr/>
            </a:pPr>
            <a:r>
              <a:rPr lang="ru-RU" b="1" dirty="0"/>
              <a:t>Выход из цикла насилия </a:t>
            </a:r>
            <a:r>
              <a:rPr lang="ru-RU" b="1" u="sng" dirty="0"/>
              <a:t>невозможен без помощи извне </a:t>
            </a:r>
            <a:r>
              <a:rPr lang="ru-RU" b="1" dirty="0"/>
              <a:t>(например, специалистов по социальной работе/психологов и сотрудников правоохранительных органов)</a:t>
            </a:r>
          </a:p>
          <a:p>
            <a:pPr eaLnBrk="1" hangingPunct="1">
              <a:lnSpc>
                <a:spcPct val="80000"/>
              </a:lnSpc>
              <a:defRPr/>
            </a:pPr>
            <a:r>
              <a:rPr lang="ru-RU" b="1" u="sng" dirty="0"/>
              <a:t>Страх</a:t>
            </a:r>
            <a:r>
              <a:rPr lang="ru-RU" b="1" dirty="0"/>
              <a:t>, который испытывают пострадавшие (женщины и дети), изоляция, зависимость от обидчика – «</a:t>
            </a:r>
            <a:r>
              <a:rPr lang="ru-RU" b="1" u="sng" dirty="0"/>
              <a:t>стокгольмский синдром</a:t>
            </a:r>
            <a:r>
              <a:rPr lang="ru-RU" b="1" dirty="0"/>
              <a:t>»</a:t>
            </a:r>
          </a:p>
        </p:txBody>
      </p:sp>
      <p:sp>
        <p:nvSpPr>
          <p:cNvPr id="174085" name="Rectangle 5"/>
          <p:cNvSpPr>
            <a:spLocks noGrp="1" noChangeArrowheads="1"/>
          </p:cNvSpPr>
          <p:nvPr>
            <p:ph type="title"/>
          </p:nvPr>
        </p:nvSpPr>
        <p:spPr>
          <a:xfrm>
            <a:off x="241739" y="2638097"/>
            <a:ext cx="8229600" cy="1139825"/>
          </a:xfrm>
        </p:spPr>
        <p:txBody>
          <a:bodyPr>
            <a:normAutofit fontScale="90000"/>
          </a:bodyPr>
          <a:lstStyle/>
          <a:p>
            <a:pPr eaLnBrk="1" hangingPunct="1">
              <a:defRPr/>
            </a:pPr>
            <a:r>
              <a:rPr lang="ru-RU" sz="3200" b="1"/>
              <a:t>Отличие </a:t>
            </a:r>
            <a:r>
              <a:rPr lang="ru-RU" sz="3200" b="1" smtClean="0"/>
              <a:t/>
            </a:r>
            <a:br>
              <a:rPr lang="ru-RU" sz="3200" b="1" smtClean="0"/>
            </a:br>
            <a:r>
              <a:rPr lang="ru-RU" sz="3200" b="1" smtClean="0"/>
              <a:t>домашнего </a:t>
            </a:r>
            <a:br>
              <a:rPr lang="ru-RU" sz="3200" b="1" smtClean="0"/>
            </a:br>
            <a:r>
              <a:rPr lang="ru-RU" sz="3200" b="1" smtClean="0"/>
              <a:t>насилия </a:t>
            </a:r>
            <a:br>
              <a:rPr lang="ru-RU" sz="3200" b="1" smtClean="0"/>
            </a:br>
            <a:r>
              <a:rPr lang="ru-RU" sz="3200" b="1" smtClean="0"/>
              <a:t>от </a:t>
            </a:r>
            <a:br>
              <a:rPr lang="ru-RU" sz="3200" b="1" smtClean="0"/>
            </a:br>
            <a:r>
              <a:rPr lang="ru-RU" sz="3200" b="1" smtClean="0"/>
              <a:t>конфликта/ссоры</a:t>
            </a:r>
            <a:endParaRPr lang="ru-RU" sz="3200" b="1" dirty="0"/>
          </a:p>
        </p:txBody>
      </p:sp>
    </p:spTree>
    <p:extLst>
      <p:ext uri="{BB962C8B-B14F-4D97-AF65-F5344CB8AC3E}">
        <p14:creationId xmlns:p14="http://schemas.microsoft.com/office/powerpoint/2010/main" val="1998345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29654" y="931459"/>
            <a:ext cx="8915399" cy="2262781"/>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ru-RU" dirty="0" smtClean="0"/>
              <a:t>Международные стандарты в области защиты прав </a:t>
            </a:r>
            <a:r>
              <a:rPr lang="ru-RU" dirty="0" smtClean="0"/>
              <a:t>женщин</a:t>
            </a:r>
            <a:br>
              <a:rPr lang="ru-RU" dirty="0" smtClean="0"/>
            </a:br>
            <a:r>
              <a:rPr lang="ru-RU" dirty="0" smtClean="0"/>
              <a:t>от гендерного насилия</a:t>
            </a:r>
            <a:endParaRPr lang="ru-RU" dirty="0"/>
          </a:p>
        </p:txBody>
      </p:sp>
      <p:sp>
        <p:nvSpPr>
          <p:cNvPr id="3" name="Подзаголовок 2"/>
          <p:cNvSpPr>
            <a:spLocks noGrp="1"/>
          </p:cNvSpPr>
          <p:nvPr>
            <p:ph type="subTitle" idx="1"/>
          </p:nvPr>
        </p:nvSpPr>
        <p:spPr>
          <a:xfrm>
            <a:off x="1524000" y="3602037"/>
            <a:ext cx="9144000" cy="2989831"/>
          </a:xfrm>
        </p:spPr>
        <p:txBody>
          <a:bodyPr>
            <a:normAutofit/>
          </a:bodyPr>
          <a:lstStyle/>
          <a:p>
            <a:endParaRPr lang="ru-RU" b="1" dirty="0" smtClean="0">
              <a:solidFill>
                <a:schemeClr val="bg1">
                  <a:lumMod val="95000"/>
                </a:schemeClr>
              </a:solidFill>
            </a:endParaRPr>
          </a:p>
          <a:p>
            <a:endParaRPr lang="ru-RU" dirty="0"/>
          </a:p>
        </p:txBody>
      </p:sp>
    </p:spTree>
    <p:extLst>
      <p:ext uri="{BB962C8B-B14F-4D97-AF65-F5344CB8AC3E}">
        <p14:creationId xmlns:p14="http://schemas.microsoft.com/office/powerpoint/2010/main" val="3800150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2918" y="1123837"/>
            <a:ext cx="3036819" cy="4601183"/>
          </a:xfrm>
        </p:spPr>
        <p:txBody>
          <a:bodyPr>
            <a:normAutofit/>
          </a:bodyPr>
          <a:lstStyle/>
          <a:p>
            <a:r>
              <a:rPr lang="ru-RU" sz="3200" dirty="0" smtClean="0"/>
              <a:t>Основные международные договоры</a:t>
            </a:r>
            <a:br>
              <a:rPr lang="ru-RU" sz="3200" dirty="0" smtClean="0"/>
            </a:br>
            <a:r>
              <a:rPr lang="ru-RU" sz="3200" dirty="0" smtClean="0"/>
              <a:t>и механизмы защиты прав человека</a:t>
            </a:r>
            <a:endParaRPr lang="ru-RU" sz="3200" dirty="0"/>
          </a:p>
        </p:txBody>
      </p:sp>
      <p:sp>
        <p:nvSpPr>
          <p:cNvPr id="3" name="Объект 2"/>
          <p:cNvSpPr>
            <a:spLocks noGrp="1"/>
          </p:cNvSpPr>
          <p:nvPr>
            <p:ph idx="1"/>
          </p:nvPr>
        </p:nvSpPr>
        <p:spPr/>
        <p:txBody>
          <a:bodyPr>
            <a:normAutofit fontScale="70000" lnSpcReduction="20000"/>
          </a:bodyPr>
          <a:lstStyle/>
          <a:p>
            <a:r>
              <a:rPr lang="ru-RU" b="1" dirty="0" smtClean="0"/>
              <a:t>Конвенции ООН о ликвидации всех форм дискриминации в отношении женщин (1979)</a:t>
            </a:r>
          </a:p>
          <a:p>
            <a:r>
              <a:rPr lang="ru-RU" b="1" dirty="0" smtClean="0"/>
              <a:t>Орган: </a:t>
            </a:r>
            <a:r>
              <a:rPr lang="ru-RU" dirty="0" smtClean="0"/>
              <a:t>Комитет по ликвидации дискриминации в отношении женщин (КЛДЖ)</a:t>
            </a:r>
            <a:endParaRPr lang="en-GB" dirty="0" smtClean="0"/>
          </a:p>
          <a:p>
            <a:r>
              <a:rPr lang="ru-RU" b="1" dirty="0" smtClean="0"/>
              <a:t>Полномочия: </a:t>
            </a:r>
          </a:p>
          <a:p>
            <a:r>
              <a:rPr lang="ru-RU" dirty="0" smtClean="0"/>
              <a:t>- рассмотрение периодических докладов и подготовка рекомендаций в адрес каждой страны-участницы Конвенции;</a:t>
            </a:r>
          </a:p>
          <a:p>
            <a:r>
              <a:rPr lang="ru-RU" dirty="0" smtClean="0"/>
              <a:t>- рассмотрение индивидуальных жалоб на нарушение Конвенции (в настоящее время рассматривается </a:t>
            </a:r>
            <a:r>
              <a:rPr lang="mr-IN" dirty="0" smtClean="0"/>
              <a:t>…</a:t>
            </a:r>
            <a:r>
              <a:rPr lang="ru-RU" dirty="0" smtClean="0"/>
              <a:t> жалоб против России);</a:t>
            </a:r>
          </a:p>
          <a:p>
            <a:r>
              <a:rPr lang="ru-RU" b="1" dirty="0" smtClean="0"/>
              <a:t>Конвенция о защите прав человека и основных свобод (1950)</a:t>
            </a:r>
          </a:p>
          <a:p>
            <a:r>
              <a:rPr lang="ru-RU" b="1" dirty="0" smtClean="0"/>
              <a:t>Орган: </a:t>
            </a:r>
            <a:r>
              <a:rPr lang="ru-RU" dirty="0" smtClean="0"/>
              <a:t>Европейский суд по правам человека</a:t>
            </a:r>
          </a:p>
          <a:p>
            <a:r>
              <a:rPr lang="ru-RU" b="1" dirty="0" smtClean="0"/>
              <a:t>Полномочия:</a:t>
            </a:r>
          </a:p>
          <a:p>
            <a:r>
              <a:rPr lang="ru-RU" dirty="0" smtClean="0"/>
              <a:t>- рассмотрение индивидуальных жалоб на нарушение прав, предусмотренных Конвенцией (в настоящее время рассматривается не менее </a:t>
            </a:r>
            <a:r>
              <a:rPr lang="mr-IN" dirty="0" smtClean="0"/>
              <a:t>…</a:t>
            </a:r>
            <a:r>
              <a:rPr lang="ru-RU" dirty="0" smtClean="0"/>
              <a:t> жалоб против России)</a:t>
            </a:r>
          </a:p>
          <a:p>
            <a:r>
              <a:rPr lang="ru-RU" b="1" dirty="0" smtClean="0"/>
              <a:t>Конвенция Совета Европы о предотвращении и борьбе с насилием в отношении женщин и домашним насилием (2011)</a:t>
            </a:r>
          </a:p>
          <a:p>
            <a:r>
              <a:rPr lang="ru-RU" dirty="0" smtClean="0">
                <a:solidFill>
                  <a:srgbClr val="FF0000"/>
                </a:solidFill>
              </a:rPr>
              <a:t>Россия не является страной-участницей Конвенции!</a:t>
            </a:r>
          </a:p>
          <a:p>
            <a:r>
              <a:rPr lang="ru-RU" b="1" dirty="0" smtClean="0"/>
              <a:t>Органы: </a:t>
            </a:r>
            <a:r>
              <a:rPr lang="en-GB" dirty="0" smtClean="0"/>
              <a:t>GREVIO </a:t>
            </a:r>
            <a:r>
              <a:rPr lang="ru-RU" dirty="0" smtClean="0"/>
              <a:t>и Комитет Сторон.</a:t>
            </a:r>
          </a:p>
          <a:p>
            <a:r>
              <a:rPr lang="ru-RU" b="1" dirty="0" smtClean="0"/>
              <a:t>Полномочия:</a:t>
            </a:r>
          </a:p>
          <a:p>
            <a:r>
              <a:rPr lang="ru-RU" dirty="0" smtClean="0"/>
              <a:t>- рассмотрение </a:t>
            </a:r>
            <a:r>
              <a:rPr lang="ru-RU" dirty="0"/>
              <a:t>периодических докладов и подготовка рекомендаций в адрес каждой страны-участницы Конвенции;</a:t>
            </a:r>
            <a:endParaRPr lang="ru-RU" dirty="0" smtClean="0"/>
          </a:p>
          <a:p>
            <a:endParaRPr lang="ru-RU" dirty="0"/>
          </a:p>
        </p:txBody>
      </p:sp>
    </p:spTree>
    <p:extLst>
      <p:ext uri="{BB962C8B-B14F-4D97-AF65-F5344CB8AC3E}">
        <p14:creationId xmlns:p14="http://schemas.microsoft.com/office/powerpoint/2010/main" val="154036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Насилие в отношении женщин и домашнее насилие</a:t>
            </a:r>
            <a:br>
              <a:rPr lang="ru-RU" dirty="0" smtClean="0"/>
            </a:br>
            <a:r>
              <a:rPr lang="ru-RU" dirty="0"/>
              <a:t/>
            </a:r>
            <a:br>
              <a:rPr lang="ru-RU" dirty="0"/>
            </a:br>
            <a:r>
              <a:rPr lang="ru-RU" dirty="0" smtClean="0"/>
              <a:t>- форма нарушения прав человека</a:t>
            </a:r>
            <a:br>
              <a:rPr lang="ru-RU" dirty="0" smtClean="0"/>
            </a:br>
            <a:r>
              <a:rPr lang="ru-RU" dirty="0" smtClean="0"/>
              <a:t>(ЕКПЧ, </a:t>
            </a:r>
            <a:r>
              <a:rPr lang="en-GB" dirty="0" smtClean="0"/>
              <a:t>CEDAW, </a:t>
            </a:r>
            <a:r>
              <a:rPr lang="ru-RU" dirty="0" smtClean="0"/>
              <a:t>Стамбульская конвенция)</a:t>
            </a:r>
            <a:endParaRPr lang="ru-RU" dirty="0"/>
          </a:p>
        </p:txBody>
      </p:sp>
      <p:sp>
        <p:nvSpPr>
          <p:cNvPr id="3" name="Объект 2"/>
          <p:cNvSpPr>
            <a:spLocks noGrp="1"/>
          </p:cNvSpPr>
          <p:nvPr>
            <p:ph idx="1"/>
          </p:nvPr>
        </p:nvSpPr>
        <p:spPr/>
        <p:txBody>
          <a:bodyPr/>
          <a:lstStyle/>
          <a:p>
            <a:pPr indent="449263" algn="just" eaLnBrk="0" hangingPunct="0"/>
            <a:r>
              <a:rPr lang="ru-RU" b="1" u="sng" dirty="0">
                <a:latin typeface="Calibri" pitchFamily="34" charset="0"/>
              </a:rPr>
              <a:t>Насилие в семье отношении женщин нарушает</a:t>
            </a:r>
            <a:endParaRPr lang="ru-RU" b="1" dirty="0">
              <a:latin typeface="Calibri" pitchFamily="34" charset="0"/>
            </a:endParaRPr>
          </a:p>
          <a:p>
            <a:pPr indent="449263" algn="just" eaLnBrk="0" hangingPunct="0">
              <a:buFont typeface="Arial" pitchFamily="34" charset="0"/>
              <a:buChar char="•"/>
            </a:pPr>
            <a:r>
              <a:rPr lang="ru-RU" dirty="0">
                <a:latin typeface="Calibri" pitchFamily="34" charset="0"/>
              </a:rPr>
              <a:t> право на жизнь;</a:t>
            </a:r>
          </a:p>
          <a:p>
            <a:pPr indent="449263" algn="just" eaLnBrk="0" hangingPunct="0">
              <a:buFont typeface="Arial" pitchFamily="34" charset="0"/>
              <a:buChar char="•"/>
            </a:pPr>
            <a:r>
              <a:rPr lang="ru-RU" dirty="0">
                <a:latin typeface="Calibri" pitchFamily="34" charset="0"/>
              </a:rPr>
              <a:t>право не подвергаться пыткам и жестоким, бесчеловечным или унижающим достоинство видам обращения и наказания;</a:t>
            </a:r>
          </a:p>
          <a:p>
            <a:pPr indent="449263" algn="just" eaLnBrk="0" hangingPunct="0">
              <a:buFont typeface="Arial" pitchFamily="34" charset="0"/>
              <a:buChar char="•"/>
            </a:pPr>
            <a:r>
              <a:rPr lang="ru-RU" dirty="0">
                <a:latin typeface="Calibri" pitchFamily="34" charset="0"/>
              </a:rPr>
              <a:t>право на свободу и безопасность личности</a:t>
            </a:r>
            <a:r>
              <a:rPr lang="ru-RU" dirty="0" smtClean="0">
                <a:latin typeface="Calibri" pitchFamily="34" charset="0"/>
              </a:rPr>
              <a:t>;</a:t>
            </a:r>
          </a:p>
          <a:p>
            <a:pPr indent="449263" algn="just" eaLnBrk="0" hangingPunct="0">
              <a:buFont typeface="Arial" pitchFamily="34" charset="0"/>
              <a:buChar char="•"/>
            </a:pPr>
            <a:r>
              <a:rPr lang="ru-RU" dirty="0" smtClean="0">
                <a:latin typeface="Calibri" pitchFamily="34" charset="0"/>
              </a:rPr>
              <a:t>право на физическую и психическую неприкосновенность;</a:t>
            </a:r>
          </a:p>
          <a:p>
            <a:pPr indent="449263" algn="just" eaLnBrk="0" hangingPunct="0">
              <a:buFont typeface="Arial" pitchFamily="34" charset="0"/>
              <a:buChar char="•"/>
            </a:pPr>
            <a:r>
              <a:rPr lang="ru-RU" dirty="0" smtClean="0">
                <a:latin typeface="Calibri" pitchFamily="34" charset="0"/>
              </a:rPr>
              <a:t>право на уважение частной и семейной жизни;</a:t>
            </a:r>
            <a:endParaRPr lang="ru-RU" dirty="0">
              <a:latin typeface="Calibri" pitchFamily="34" charset="0"/>
            </a:endParaRPr>
          </a:p>
          <a:p>
            <a:pPr indent="449263" algn="just" eaLnBrk="0" hangingPunct="0">
              <a:buFont typeface="Arial" pitchFamily="34" charset="0"/>
              <a:buChar char="•"/>
            </a:pPr>
            <a:r>
              <a:rPr lang="ru-RU" dirty="0">
                <a:latin typeface="Calibri" pitchFamily="34" charset="0"/>
              </a:rPr>
              <a:t>право на равную защиту закона;</a:t>
            </a:r>
          </a:p>
          <a:p>
            <a:pPr indent="449263" algn="just" eaLnBrk="0" hangingPunct="0">
              <a:buFont typeface="Arial" pitchFamily="34" charset="0"/>
              <a:buChar char="•"/>
            </a:pPr>
            <a:r>
              <a:rPr lang="ru-RU" dirty="0">
                <a:latin typeface="Calibri" pitchFamily="34" charset="0"/>
              </a:rPr>
              <a:t>право на равенство в семье;</a:t>
            </a:r>
          </a:p>
          <a:p>
            <a:pPr indent="449263" algn="just" eaLnBrk="0" hangingPunct="0">
              <a:buFont typeface="Arial" pitchFamily="34" charset="0"/>
              <a:buChar char="•"/>
            </a:pPr>
            <a:r>
              <a:rPr lang="ru-RU" dirty="0">
                <a:latin typeface="Calibri" pitchFamily="34" charset="0"/>
              </a:rPr>
              <a:t>право на наивысший достижимый уровень физического и психического здоровья;</a:t>
            </a:r>
          </a:p>
          <a:p>
            <a:pPr indent="449263" algn="just" eaLnBrk="0" hangingPunct="0">
              <a:buFont typeface="Arial" pitchFamily="34" charset="0"/>
              <a:buChar char="•"/>
            </a:pPr>
            <a:r>
              <a:rPr lang="ru-RU" dirty="0">
                <a:latin typeface="Calibri" pitchFamily="34" charset="0"/>
              </a:rPr>
              <a:t>право на справедливые и благоприятные условия труда.</a:t>
            </a:r>
          </a:p>
          <a:p>
            <a:endParaRPr lang="ru-RU" dirty="0"/>
          </a:p>
        </p:txBody>
      </p:sp>
    </p:spTree>
    <p:extLst>
      <p:ext uri="{BB962C8B-B14F-4D97-AF65-F5344CB8AC3E}">
        <p14:creationId xmlns:p14="http://schemas.microsoft.com/office/powerpoint/2010/main" val="530531765"/>
      </p:ext>
    </p:extLst>
  </p:cSld>
  <p:clrMapOvr>
    <a:masterClrMapping/>
  </p:clrMapOvr>
</p:sld>
</file>

<file path=ppt/theme/theme1.xml><?xml version="1.0" encoding="utf-8"?>
<a:theme xmlns:a="http://schemas.openxmlformats.org/drawingml/2006/main" name="Рама">
  <a:themeElements>
    <a:clrScheme name="Рама">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Рам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TM03457475[[fn=Рамка]]</Template>
  <TotalTime>1692</TotalTime>
  <Words>4036</Words>
  <Application>Microsoft Macintosh PowerPoint</Application>
  <PresentationFormat>Широкоэкранный</PresentationFormat>
  <Paragraphs>243</Paragraphs>
  <Slides>38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38</vt:i4>
      </vt:variant>
    </vt:vector>
  </HeadingPairs>
  <TitlesOfParts>
    <vt:vector size="45" baseType="lpstr">
      <vt:lpstr>Calibri</vt:lpstr>
      <vt:lpstr>Corbel</vt:lpstr>
      <vt:lpstr>Mangal</vt:lpstr>
      <vt:lpstr>Wingdings</vt:lpstr>
      <vt:lpstr>Wingdings 2</vt:lpstr>
      <vt:lpstr>Arial</vt:lpstr>
      <vt:lpstr>Рама</vt:lpstr>
      <vt:lpstr>Насилие в семье. Общая информация. Международные стандарты. </vt:lpstr>
      <vt:lpstr>Домашнее насилие - </vt:lpstr>
      <vt:lpstr>Презентация PowerPoint</vt:lpstr>
      <vt:lpstr>Цикл насилия</vt:lpstr>
      <vt:lpstr>Стокгольмский  синдром</vt:lpstr>
      <vt:lpstr>Отличие  домашнего  насилия  от  конфликта/ссоры</vt:lpstr>
      <vt:lpstr>Международные стандарты в области защиты прав женщин от гендерного насилия</vt:lpstr>
      <vt:lpstr>Основные международные договоры и механизмы защиты прав человека</vt:lpstr>
      <vt:lpstr>Насилие в отношении женщин и домашнее насилие  - форма нарушения прав человека (ЕКПЧ, CEDAW, Стамбульская конвенция)</vt:lpstr>
      <vt:lpstr>Обязательства властей в области защиты от насилия в семье </vt:lpstr>
      <vt:lpstr>КЛДЖ Рекомендации для России (2015)</vt:lpstr>
      <vt:lpstr>КЛДЖ мнения по индивидуальной жалобе О.Г. против России  (рекомендации)</vt:lpstr>
      <vt:lpstr>КЛДЖ мнения по индивидуальной жалобе О.Г. против России  (рекомендации)</vt:lpstr>
      <vt:lpstr>КЛДЖ мнения по индивидуальной жалобе О.Г. против России  (рекомендации)</vt:lpstr>
      <vt:lpstr>Другие жалобы на рассмотрении КЛДЖ</vt:lpstr>
      <vt:lpstr>Женщины, пережившие насилие в семье, как уязвимая группа  (Hajduava v. Slovakia, Opuz v. Turkey, Valiuliene v. Lithuania, Eremia v. Moldova)</vt:lpstr>
      <vt:lpstr>Женщины, пережившие насилие в семье, как уязвимая группа  (R.P.B. v Filippines, Isatou Jallow v. Bulgaria)</vt:lpstr>
      <vt:lpstr>Насилие в отношении женщин, как форма дискриминации  (V.K. v Bulgaria, Opuz v. Turkey, Eremia v. Moldova)</vt:lpstr>
      <vt:lpstr>Обязательства государств по CEDAW</vt:lpstr>
      <vt:lpstr>Обязательства государств по CEDAW</vt:lpstr>
      <vt:lpstr>Право на жизнь. Позитивные обязательства государств  (Opuz v. Turkey, Osman v. the UK, Sahide Goekce v. Austria)</vt:lpstr>
      <vt:lpstr>Возбуждение уголовного дела без заявления потерпевшей  (конкуренция прав по статьям 2, 3 и 8)  Opuz v. Turkey</vt:lpstr>
      <vt:lpstr>Оценка «реальности» угроз и их влияние на права заявителей  (Opuz v. Turkey)</vt:lpstr>
      <vt:lpstr>Право на жизнь. Позитивные обязательства  (Kontrova v. Slovakia)</vt:lpstr>
      <vt:lpstr>Право на жизнь. Позитивные обязательства  (Branko Tomasic and others v. Croatia)</vt:lpstr>
      <vt:lpstr>Право на жизнь. Позитивные обязательства  (Sahide Goekce v. Austria)</vt:lpstr>
      <vt:lpstr>Срочность рассмотрения вопроса о назначении мер защиты  (Kalukza v. Hungary, V.K. v. Bulgaria)</vt:lpstr>
      <vt:lpstr>Право не подвергаться насилию. Основные стандарты  (Valiuliene v. Lithuania)</vt:lpstr>
      <vt:lpstr>Право не подвергаться насилию. Позитивные обязательства  (Opuz v. Turkey, M.C. v. Bulgaria)</vt:lpstr>
      <vt:lpstr>Право не подвергаться насилию. Позитивные обязательства  (Eremia v. Moldova, M.C. v. Bulgaria)</vt:lpstr>
      <vt:lpstr>Право на уважение частной и семейной жизни. Позитивные обязательства  (X. and Y. v. the Netherlands, M.C. v. Bulgaria) </vt:lpstr>
      <vt:lpstr>Оценка «реальности» угроз и их влияние на права заявителей  (Hjduova v. Slovakia, V.K. v. Bulgaria)</vt:lpstr>
      <vt:lpstr>Конкуренция прав  (Opuz v. Turkey, Sahide Goekce v. Austria)</vt:lpstr>
      <vt:lpstr>Стандарты доказывания  (V.K. v Bulgaria, M.C. v. Bulgaria, R.P.B. v Philippines)</vt:lpstr>
      <vt:lpstr>Дети свидетели насилия  (Angela Gonzales Carreno v. Spain, Isatou Jallow v. Bulgaria, Eremia v. Moldova, Bevacqua and S. v. Bulgaria)</vt:lpstr>
      <vt:lpstr>Другие обязательства властей  (Kilic v. Turkey, V.K. v. Bulgaria)</vt:lpstr>
      <vt:lpstr>Другие обязательства властей  (Sahide Goekce v. Austria, Angela Gonzales Carreno v. Spain)</vt:lpstr>
      <vt:lpstr>ЕСПЧ (некоторые) коммуницированные жалобы против России</vt:lpstr>
    </vt:vector>
  </TitlesOfParts>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Международные стандарты в области защиты прав женщин</dc:title>
  <dc:creator>номер1</dc:creator>
  <cp:lastModifiedBy>Frolova, Valentina</cp:lastModifiedBy>
  <cp:revision>63</cp:revision>
  <dcterms:created xsi:type="dcterms:W3CDTF">2016-11-29T14:50:16Z</dcterms:created>
  <dcterms:modified xsi:type="dcterms:W3CDTF">2018-11-25T18:14:21Z</dcterms:modified>
</cp:coreProperties>
</file>